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9" r:id="rId2"/>
    <p:sldId id="276" r:id="rId3"/>
    <p:sldId id="256" r:id="rId4"/>
    <p:sldId id="275" r:id="rId5"/>
    <p:sldId id="278" r:id="rId6"/>
    <p:sldId id="280" r:id="rId7"/>
    <p:sldId id="271" r:id="rId8"/>
    <p:sldId id="273" r:id="rId9"/>
    <p:sldId id="277" r:id="rId10"/>
    <p:sldId id="279" r:id="rId11"/>
  </p:sldIdLst>
  <p:sldSz cx="9144000" cy="5143500" type="screen16x9"/>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50" d="100"/>
          <a:sy n="150" d="100"/>
        </p:scale>
        <p:origin x="-492" y="-1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920"/>
            <a:ext cx="6858000" cy="1791013"/>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2001"/>
            <a:ext cx="6858000" cy="124203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2018/09/30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92"/>
            <a:ext cx="7886700" cy="43596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2018/09/30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2018/09/30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28"/>
            <a:ext cx="7886700" cy="213992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699"/>
            <a:ext cx="7886700" cy="112533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2018/09/30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458"/>
            <a:ext cx="3886200" cy="326407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458"/>
            <a:ext cx="3886200" cy="326407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2018/09/30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92"/>
            <a:ext cx="7886700" cy="994346"/>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334062"/>
            <a:ext cx="3655181" cy="61804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8035" indent="0">
              <a:buNone/>
              <a:defRPr sz="1350"/>
            </a:lvl7pPr>
            <a:lvl8pPr marL="2400935" indent="0">
              <a:buNone/>
              <a:defRPr sz="1350"/>
            </a:lvl8pPr>
            <a:lvl9pPr marL="2743835" indent="0">
              <a:buNone/>
              <a:defRPr sz="1350"/>
            </a:lvl9pPr>
          </a:lstStyle>
          <a:p>
            <a:pPr lvl="0"/>
            <a:r>
              <a:rPr lang="zh-CN" altLang="en-US" smtClean="0"/>
              <a:t>单击此处编辑母版文本样式</a:t>
            </a:r>
          </a:p>
        </p:txBody>
      </p:sp>
      <p:sp>
        <p:nvSpPr>
          <p:cNvPr id="4" name="内容占位符 3"/>
          <p:cNvSpPr>
            <a:spLocks noGrp="1"/>
          </p:cNvSpPr>
          <p:nvPr>
            <p:ph sz="half" idx="2"/>
          </p:nvPr>
        </p:nvSpPr>
        <p:spPr>
          <a:xfrm>
            <a:off x="890081" y="1999384"/>
            <a:ext cx="3655181" cy="26436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334062"/>
            <a:ext cx="3673182" cy="61804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8035" indent="0">
              <a:buNone/>
              <a:defRPr sz="1350"/>
            </a:lvl7pPr>
            <a:lvl8pPr marL="2400935" indent="0">
              <a:buNone/>
              <a:defRPr sz="1350"/>
            </a:lvl8pPr>
            <a:lvl9pPr marL="2743835" indent="0">
              <a:buNone/>
              <a:defRPr sz="1350"/>
            </a:lvl9pPr>
          </a:lstStyle>
          <a:p>
            <a:pPr lvl="0"/>
            <a:r>
              <a:rPr lang="zh-CN" altLang="en-US" smtClean="0"/>
              <a:t>单击此处编辑母版文本样式</a:t>
            </a:r>
          </a:p>
        </p:txBody>
      </p:sp>
      <p:sp>
        <p:nvSpPr>
          <p:cNvPr id="6" name="内容占位符 5"/>
          <p:cNvSpPr>
            <a:spLocks noGrp="1"/>
          </p:cNvSpPr>
          <p:nvPr>
            <p:ph sz="quarter" idx="4"/>
          </p:nvPr>
        </p:nvSpPr>
        <p:spPr>
          <a:xfrm>
            <a:off x="4692704" y="1999384"/>
            <a:ext cx="3673182" cy="26436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2018/09/30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2018/09/30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2018/09/30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60"/>
            <a:ext cx="3124012" cy="120036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342961"/>
            <a:ext cx="4629150" cy="4053597"/>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zh-CN" altLang="en-US"/>
          </a:p>
        </p:txBody>
      </p:sp>
      <p:sp>
        <p:nvSpPr>
          <p:cNvPr id="4" name="文本占位符 3"/>
          <p:cNvSpPr>
            <a:spLocks noGrp="1"/>
          </p:cNvSpPr>
          <p:nvPr>
            <p:ph type="body" sz="half" idx="2"/>
          </p:nvPr>
        </p:nvSpPr>
        <p:spPr>
          <a:xfrm>
            <a:off x="629841" y="1543320"/>
            <a:ext cx="3124012" cy="28591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8035" indent="0">
              <a:buNone/>
              <a:defRPr sz="1050"/>
            </a:lvl7pPr>
            <a:lvl8pPr marL="2400935" indent="0">
              <a:buNone/>
              <a:defRPr sz="1050"/>
            </a:lvl8pPr>
            <a:lvl9pPr marL="2743835" indent="0">
              <a:buNone/>
              <a:defRPr sz="10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2018/09/30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92"/>
            <a:ext cx="1971675" cy="435964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92"/>
            <a:ext cx="5800725" cy="435964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2018/09/30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92"/>
            <a:ext cx="7886700" cy="99434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458"/>
            <a:ext cx="7886700" cy="3264074"/>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8096"/>
            <a:ext cx="2057400" cy="273892"/>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t>2018/09/30</a:t>
            </a:fld>
            <a:endParaRPr lang="zh-CN" altLang="en-US"/>
          </a:p>
        </p:txBody>
      </p:sp>
      <p:sp>
        <p:nvSpPr>
          <p:cNvPr id="5" name="页脚占位符 4"/>
          <p:cNvSpPr>
            <a:spLocks noGrp="1"/>
          </p:cNvSpPr>
          <p:nvPr>
            <p:ph type="ftr" sz="quarter" idx="3"/>
          </p:nvPr>
        </p:nvSpPr>
        <p:spPr>
          <a:xfrm>
            <a:off x="3028950" y="4768096"/>
            <a:ext cx="3086100" cy="273892"/>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8096"/>
            <a:ext cx="2057400" cy="273892"/>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zhinengdayi.com/page/detail/GNISGM/19556/6829"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zhinengdayi.com/page/detail/GNISGM/19232/6727"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zhinengdayi.com/page/detail/GNISGM/19243/673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hyperlink" Target="http://www.cque.edu.cn/xxgk/dlwz.htm"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zhinengdayi.com/page/detail/GNISGM/24807/6784"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mp.weixin.qq.com/s?__biz=MzI0ODE1Nzc5OA==&amp;mid=2649921862&amp;idx=1&amp;sn=e02b29d7a2dc9c8c876dec1f1b21ec7c&amp;chksm=f1a33a4fc6d4b35952d9befb93cd2c359dce7009b428dd30ea0dd979fad6eec4093f6dd96212&amp;scene=21#wechat_redirect"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http://zhinengdayi.com/page/photo/GNISGM#prettyPhoto"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hyperlink" Target="http://zhinengdayi.com/page/detail/GNISGM/19553/6828"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zhinengdayi.com/page/detail/GNISGM/24808/6784"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二师红蓝16：9宽屏PPT_0001"/>
          <p:cNvPicPr>
            <a:picLocks noChangeAspect="1"/>
          </p:cNvPicPr>
          <p:nvPr/>
        </p:nvPicPr>
        <p:blipFill>
          <a:blip r:embed="rId2"/>
          <a:stretch>
            <a:fillRect/>
          </a:stretch>
        </p:blipFill>
        <p:spPr>
          <a:xfrm>
            <a:off x="-3334" y="-1931"/>
            <a:ext cx="9144000" cy="5142548"/>
          </a:xfrm>
          <a:prstGeom prst="rect">
            <a:avLst/>
          </a:prstGeom>
        </p:spPr>
      </p:pic>
      <p:sp>
        <p:nvSpPr>
          <p:cNvPr id="3" name="TextBox 2"/>
          <p:cNvSpPr txBox="1"/>
          <p:nvPr/>
        </p:nvSpPr>
        <p:spPr>
          <a:xfrm>
            <a:off x="2235895" y="2780778"/>
            <a:ext cx="5329825" cy="523220"/>
          </a:xfrm>
          <a:prstGeom prst="rect">
            <a:avLst/>
          </a:prstGeom>
          <a:noFill/>
        </p:spPr>
        <p:txBody>
          <a:bodyPr wrap="square" rtlCol="0">
            <a:spAutoFit/>
          </a:bodyPr>
          <a:lstStyle/>
          <a:p>
            <a:r>
              <a:rPr lang="zh-CN" altLang="en-US" sz="2800" dirty="0" smtClean="0"/>
              <a:t>欢迎</a:t>
            </a:r>
            <a:r>
              <a:rPr lang="zh-CN" altLang="en-US" sz="2800" dirty="0"/>
              <a:t>选择</a:t>
            </a:r>
            <a:r>
              <a:rPr lang="zh-CN" altLang="en-US" sz="2800" dirty="0" smtClean="0"/>
              <a:t>重庆第二师范学院报考！</a:t>
            </a:r>
            <a:endParaRPr lang="zh-CN" altLang="en-US"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二师红蓝16：9宽屏PPT_0002"/>
          <p:cNvPicPr>
            <a:picLocks noChangeAspect="1"/>
          </p:cNvPicPr>
          <p:nvPr/>
        </p:nvPicPr>
        <p:blipFill>
          <a:blip r:embed="rId2"/>
          <a:stretch>
            <a:fillRect/>
          </a:stretch>
        </p:blipFill>
        <p:spPr>
          <a:xfrm>
            <a:off x="476" y="0"/>
            <a:ext cx="9151620" cy="5147786"/>
          </a:xfrm>
          <a:prstGeom prst="rect">
            <a:avLst/>
          </a:prstGeom>
        </p:spPr>
      </p:pic>
      <p:sp>
        <p:nvSpPr>
          <p:cNvPr id="9" name="标题 8"/>
          <p:cNvSpPr>
            <a:spLocks noGrp="1"/>
          </p:cNvSpPr>
          <p:nvPr>
            <p:ph type="title"/>
          </p:nvPr>
        </p:nvSpPr>
        <p:spPr>
          <a:xfrm>
            <a:off x="632936" y="1000401"/>
            <a:ext cx="7886700" cy="546563"/>
          </a:xfrm>
        </p:spPr>
        <p:txBody>
          <a:bodyPr>
            <a:normAutofit/>
          </a:bodyPr>
          <a:lstStyle/>
          <a:p>
            <a:r>
              <a:rPr lang="zh-CN" altLang="en-US" sz="2400" dirty="0"/>
              <a:t>办学条件</a:t>
            </a:r>
          </a:p>
        </p:txBody>
      </p:sp>
      <p:sp>
        <p:nvSpPr>
          <p:cNvPr id="12" name="TextBox 11"/>
          <p:cNvSpPr txBox="1"/>
          <p:nvPr/>
        </p:nvSpPr>
        <p:spPr>
          <a:xfrm>
            <a:off x="4442998" y="4609177"/>
            <a:ext cx="4632107" cy="538609"/>
          </a:xfrm>
          <a:prstGeom prst="rect">
            <a:avLst/>
          </a:prstGeom>
          <a:noFill/>
        </p:spPr>
        <p:txBody>
          <a:bodyPr wrap="square" rtlCol="0">
            <a:spAutoFit/>
          </a:bodyPr>
          <a:lstStyle/>
          <a:p>
            <a:r>
              <a:rPr lang="zh-CN" altLang="en-US" sz="1100" dirty="0" smtClean="0"/>
              <a:t>更多信息请访问 </a:t>
            </a:r>
            <a:r>
              <a:rPr lang="en-US" altLang="zh-CN" sz="1100" dirty="0">
                <a:hlinkClick r:id="rId3"/>
              </a:rPr>
              <a:t>http://</a:t>
            </a:r>
            <a:r>
              <a:rPr lang="en-US" altLang="zh-CN" sz="1100" dirty="0" smtClean="0">
                <a:hlinkClick r:id="rId3"/>
              </a:rPr>
              <a:t>zhinengdayi.com/page/detail/GNISGM/19556/6829</a:t>
            </a:r>
            <a:endParaRPr lang="en-US" altLang="zh-CN" sz="1100" dirty="0" smtClean="0"/>
          </a:p>
          <a:p>
            <a:endParaRPr lang="zh-CN" altLang="en-US" dirty="0"/>
          </a:p>
        </p:txBody>
      </p:sp>
      <p:sp>
        <p:nvSpPr>
          <p:cNvPr id="2" name="内容占位符 1"/>
          <p:cNvSpPr>
            <a:spLocks noGrp="1"/>
          </p:cNvSpPr>
          <p:nvPr>
            <p:ph idx="1"/>
          </p:nvPr>
        </p:nvSpPr>
        <p:spPr>
          <a:xfrm>
            <a:off x="499648" y="1936750"/>
            <a:ext cx="7886700" cy="1816100"/>
          </a:xfrm>
        </p:spPr>
        <p:txBody>
          <a:bodyPr/>
          <a:lstStyle/>
          <a:p>
            <a:r>
              <a:rPr lang="zh-CN" altLang="en-US" dirty="0">
                <a:latin typeface="+mn-ea"/>
              </a:rPr>
              <a:t>学校占地面积</a:t>
            </a:r>
            <a:r>
              <a:rPr lang="en-US" altLang="zh-CN" dirty="0">
                <a:latin typeface="+mn-ea"/>
              </a:rPr>
              <a:t>621.4</a:t>
            </a:r>
            <a:r>
              <a:rPr lang="zh-CN" altLang="en-US" dirty="0">
                <a:latin typeface="+mn-ea"/>
              </a:rPr>
              <a:t>亩，校舍建筑面积</a:t>
            </a:r>
            <a:r>
              <a:rPr lang="en-US" altLang="zh-CN" dirty="0">
                <a:latin typeface="+mn-ea"/>
              </a:rPr>
              <a:t>27.03</a:t>
            </a:r>
            <a:r>
              <a:rPr lang="zh-CN" altLang="en-US" dirty="0">
                <a:latin typeface="+mn-ea"/>
              </a:rPr>
              <a:t>万平方米；图书馆藏书</a:t>
            </a:r>
            <a:r>
              <a:rPr lang="en-US" altLang="zh-CN" dirty="0">
                <a:latin typeface="+mn-ea"/>
              </a:rPr>
              <a:t>94.187</a:t>
            </a:r>
            <a:r>
              <a:rPr lang="zh-CN" altLang="en-US" dirty="0">
                <a:latin typeface="+mn-ea"/>
              </a:rPr>
              <a:t>万册，电子图书</a:t>
            </a:r>
            <a:r>
              <a:rPr lang="en-US" altLang="zh-CN" dirty="0">
                <a:latin typeface="+mn-ea"/>
              </a:rPr>
              <a:t>57.44</a:t>
            </a:r>
            <a:r>
              <a:rPr lang="zh-CN" altLang="en-US" dirty="0">
                <a:latin typeface="+mn-ea"/>
              </a:rPr>
              <a:t>万册；全校教职工</a:t>
            </a:r>
            <a:r>
              <a:rPr lang="en-US" altLang="zh-CN" dirty="0">
                <a:latin typeface="+mn-ea"/>
              </a:rPr>
              <a:t>824</a:t>
            </a:r>
            <a:r>
              <a:rPr lang="zh-CN" altLang="en-US" dirty="0">
                <a:latin typeface="+mn-ea"/>
              </a:rPr>
              <a:t>人</a:t>
            </a:r>
            <a:r>
              <a:rPr lang="en-US" altLang="zh-CN" dirty="0">
                <a:latin typeface="+mn-ea"/>
              </a:rPr>
              <a:t>,</a:t>
            </a:r>
            <a:r>
              <a:rPr lang="zh-CN" altLang="en-US" dirty="0">
                <a:latin typeface="+mn-ea"/>
              </a:rPr>
              <a:t>其中</a:t>
            </a:r>
            <a:r>
              <a:rPr lang="en-US" altLang="zh-CN" dirty="0">
                <a:latin typeface="+mn-ea"/>
              </a:rPr>
              <a:t>:</a:t>
            </a:r>
            <a:r>
              <a:rPr lang="zh-CN" altLang="en-US" dirty="0">
                <a:latin typeface="+mn-ea"/>
              </a:rPr>
              <a:t>专任教师</a:t>
            </a:r>
            <a:r>
              <a:rPr lang="en-US" altLang="zh-CN" dirty="0">
                <a:latin typeface="+mn-ea"/>
              </a:rPr>
              <a:t>616</a:t>
            </a:r>
            <a:r>
              <a:rPr lang="zh-CN" altLang="en-US" dirty="0">
                <a:latin typeface="+mn-ea"/>
              </a:rPr>
              <a:t>人，高级专业技术职称</a:t>
            </a:r>
            <a:r>
              <a:rPr lang="en-US" altLang="zh-CN" dirty="0">
                <a:latin typeface="+mn-ea"/>
              </a:rPr>
              <a:t>392</a:t>
            </a:r>
            <a:r>
              <a:rPr lang="zh-CN" altLang="en-US" dirty="0">
                <a:latin typeface="+mn-ea"/>
              </a:rPr>
              <a:t>人，具有研究生学历的</a:t>
            </a:r>
            <a:r>
              <a:rPr lang="en-US" altLang="zh-CN" dirty="0">
                <a:latin typeface="+mn-ea"/>
              </a:rPr>
              <a:t>363</a:t>
            </a:r>
            <a:r>
              <a:rPr lang="zh-CN" altLang="en-US" dirty="0">
                <a:latin typeface="+mn-ea"/>
              </a:rPr>
              <a:t>人；教学科研仪器设备总值</a:t>
            </a:r>
            <a:r>
              <a:rPr lang="en-US" altLang="zh-CN" dirty="0">
                <a:latin typeface="+mn-ea"/>
              </a:rPr>
              <a:t>4691.8</a:t>
            </a:r>
            <a:r>
              <a:rPr lang="zh-CN" altLang="en-US" dirty="0">
                <a:latin typeface="+mn-ea"/>
              </a:rPr>
              <a:t>万元。学校拥有宽敞的教室、标准的运动场、先进的实验设备和舒适的生活条件。</a:t>
            </a:r>
            <a:endParaRPr lang="zh-CN" altLang="en-US" dirty="0">
              <a:latin typeface="+mn-ea"/>
            </a:endParaRPr>
          </a:p>
        </p:txBody>
      </p:sp>
    </p:spTree>
    <p:extLst>
      <p:ext uri="{BB962C8B-B14F-4D97-AF65-F5344CB8AC3E}">
        <p14:creationId xmlns:p14="http://schemas.microsoft.com/office/powerpoint/2010/main" val="2124763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二师红蓝16：9宽屏PPT_0002"/>
          <p:cNvPicPr>
            <a:picLocks noChangeAspect="1"/>
          </p:cNvPicPr>
          <p:nvPr/>
        </p:nvPicPr>
        <p:blipFill>
          <a:blip r:embed="rId2"/>
          <a:stretch>
            <a:fillRect/>
          </a:stretch>
        </p:blipFill>
        <p:spPr>
          <a:xfrm>
            <a:off x="476" y="0"/>
            <a:ext cx="9151620" cy="5147786"/>
          </a:xfrm>
          <a:prstGeom prst="rect">
            <a:avLst/>
          </a:prstGeom>
        </p:spPr>
      </p:pic>
      <p:sp>
        <p:nvSpPr>
          <p:cNvPr id="9" name="标题 8"/>
          <p:cNvSpPr>
            <a:spLocks noGrp="1"/>
          </p:cNvSpPr>
          <p:nvPr>
            <p:ph type="title"/>
          </p:nvPr>
        </p:nvSpPr>
        <p:spPr>
          <a:xfrm>
            <a:off x="632936" y="1000401"/>
            <a:ext cx="7886700" cy="546563"/>
          </a:xfrm>
        </p:spPr>
        <p:txBody>
          <a:bodyPr>
            <a:normAutofit/>
          </a:bodyPr>
          <a:lstStyle/>
          <a:p>
            <a:r>
              <a:rPr lang="zh-CN" altLang="en-US" sz="2400" b="1" dirty="0" smtClean="0"/>
              <a:t>专业设置及往年录取信息</a:t>
            </a:r>
            <a:endParaRPr lang="zh-CN" altLang="en-US" sz="2400" b="1" dirty="0"/>
          </a:p>
        </p:txBody>
      </p:sp>
      <p:sp>
        <p:nvSpPr>
          <p:cNvPr id="12" name="TextBox 11"/>
          <p:cNvSpPr txBox="1"/>
          <p:nvPr/>
        </p:nvSpPr>
        <p:spPr>
          <a:xfrm>
            <a:off x="4409163" y="4203863"/>
            <a:ext cx="4742934" cy="877163"/>
          </a:xfrm>
          <a:prstGeom prst="rect">
            <a:avLst/>
          </a:prstGeom>
          <a:noFill/>
        </p:spPr>
        <p:txBody>
          <a:bodyPr wrap="square" rtlCol="0">
            <a:spAutoFit/>
          </a:bodyPr>
          <a:lstStyle/>
          <a:p>
            <a:r>
              <a:rPr lang="zh-CN" altLang="en-US" sz="1100" dirty="0" smtClean="0"/>
              <a:t>更多信息请访问</a:t>
            </a:r>
            <a:r>
              <a:rPr lang="en-US" altLang="zh-CN" sz="1100" dirty="0" smtClean="0"/>
              <a:t>:</a:t>
            </a:r>
          </a:p>
          <a:p>
            <a:r>
              <a:rPr lang="zh-CN" altLang="en-US" sz="1100" dirty="0"/>
              <a:t>专业设置</a:t>
            </a:r>
            <a:r>
              <a:rPr lang="en-US" altLang="zh-CN" sz="1100" dirty="0">
                <a:hlinkClick r:id="rId3"/>
              </a:rPr>
              <a:t>http://zhinengdayi.com/page/detail/GNISGM/19232/6727</a:t>
            </a:r>
            <a:endParaRPr lang="en-US" altLang="zh-CN" sz="1100" dirty="0"/>
          </a:p>
          <a:p>
            <a:r>
              <a:rPr lang="zh-CN" altLang="en-US" sz="1100" dirty="0" smtClean="0"/>
              <a:t>历年</a:t>
            </a:r>
            <a:r>
              <a:rPr lang="zh-CN" altLang="en-US" sz="1100" dirty="0"/>
              <a:t>录取</a:t>
            </a:r>
            <a:r>
              <a:rPr lang="zh-CN" altLang="en-US" sz="1100" dirty="0" smtClean="0"/>
              <a:t>信息</a:t>
            </a:r>
            <a:r>
              <a:rPr lang="en-US" altLang="zh-CN" sz="1100" dirty="0" smtClean="0">
                <a:hlinkClick r:id="rId4"/>
              </a:rPr>
              <a:t>http</a:t>
            </a:r>
            <a:r>
              <a:rPr lang="en-US" altLang="zh-CN" sz="1100" dirty="0">
                <a:hlinkClick r:id="rId4"/>
              </a:rPr>
              <a:t>://</a:t>
            </a:r>
            <a:r>
              <a:rPr lang="en-US" altLang="zh-CN" sz="1100" dirty="0" smtClean="0">
                <a:hlinkClick r:id="rId4"/>
              </a:rPr>
              <a:t>zhinengdayi.com/page/detail/GNISGM/19243/6732</a:t>
            </a:r>
            <a:endParaRPr lang="en-US" altLang="zh-CN" sz="1100" dirty="0"/>
          </a:p>
          <a:p>
            <a:endParaRPr lang="zh-CN" altLang="en-US" dirty="0"/>
          </a:p>
        </p:txBody>
      </p:sp>
      <p:pic>
        <p:nvPicPr>
          <p:cNvPr id="2050" name="Picture 2"/>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657635" y="1552659"/>
            <a:ext cx="2230121" cy="252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796" y="1446843"/>
            <a:ext cx="3499784" cy="2739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60114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二师红蓝16：9宽屏PPT_0002"/>
          <p:cNvPicPr>
            <a:picLocks noChangeAspect="1"/>
          </p:cNvPicPr>
          <p:nvPr/>
        </p:nvPicPr>
        <p:blipFill>
          <a:blip r:embed="rId2"/>
          <a:stretch>
            <a:fillRect/>
          </a:stretch>
        </p:blipFill>
        <p:spPr>
          <a:xfrm>
            <a:off x="476" y="0"/>
            <a:ext cx="9151620" cy="5147786"/>
          </a:xfrm>
          <a:prstGeom prst="rect">
            <a:avLst/>
          </a:prstGeom>
        </p:spPr>
      </p:pic>
      <p:sp>
        <p:nvSpPr>
          <p:cNvPr id="9" name="标题 8"/>
          <p:cNvSpPr>
            <a:spLocks noGrp="1"/>
          </p:cNvSpPr>
          <p:nvPr>
            <p:ph type="title"/>
          </p:nvPr>
        </p:nvSpPr>
        <p:spPr>
          <a:xfrm>
            <a:off x="632936" y="1000401"/>
            <a:ext cx="7886700" cy="546563"/>
          </a:xfrm>
        </p:spPr>
        <p:txBody>
          <a:bodyPr>
            <a:normAutofit/>
          </a:bodyPr>
          <a:lstStyle/>
          <a:p>
            <a:r>
              <a:rPr lang="zh-CN" altLang="en-US" sz="2400" b="1" dirty="0" smtClean="0"/>
              <a:t>地理位置</a:t>
            </a:r>
            <a:endParaRPr lang="zh-CN" altLang="en-US" sz="2400" b="1"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7535" y="1492878"/>
            <a:ext cx="3492969" cy="2872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80734" y="1477203"/>
            <a:ext cx="3498868" cy="2900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5549031" y="4429351"/>
            <a:ext cx="3482235" cy="707886"/>
          </a:xfrm>
          <a:prstGeom prst="rect">
            <a:avLst/>
          </a:prstGeom>
          <a:noFill/>
        </p:spPr>
        <p:txBody>
          <a:bodyPr wrap="square" rtlCol="0">
            <a:spAutoFit/>
          </a:bodyPr>
          <a:lstStyle/>
          <a:p>
            <a:r>
              <a:rPr lang="zh-CN" altLang="en-US" sz="1100" dirty="0" smtClean="0"/>
              <a:t>更多信息请访问 </a:t>
            </a:r>
            <a:r>
              <a:rPr lang="en-US" altLang="zh-CN" sz="1100" dirty="0">
                <a:hlinkClick r:id="rId5"/>
              </a:rPr>
              <a:t>http://</a:t>
            </a:r>
            <a:r>
              <a:rPr lang="en-US" altLang="zh-CN" sz="1100" dirty="0" smtClean="0">
                <a:hlinkClick r:id="rId5"/>
              </a:rPr>
              <a:t>www.cque.edu.cn/xxgk/dlwz.htm</a:t>
            </a:r>
            <a:endParaRPr lang="en-US" altLang="zh-CN" sz="1100" dirty="0" smtClean="0"/>
          </a:p>
          <a:p>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二师红蓝16：9宽屏PPT_0002"/>
          <p:cNvPicPr>
            <a:picLocks noChangeAspect="1"/>
          </p:cNvPicPr>
          <p:nvPr/>
        </p:nvPicPr>
        <p:blipFill>
          <a:blip r:embed="rId2"/>
          <a:stretch>
            <a:fillRect/>
          </a:stretch>
        </p:blipFill>
        <p:spPr>
          <a:xfrm>
            <a:off x="476" y="0"/>
            <a:ext cx="9151620" cy="5147786"/>
          </a:xfrm>
          <a:prstGeom prst="rect">
            <a:avLst/>
          </a:prstGeom>
        </p:spPr>
      </p:pic>
      <p:sp>
        <p:nvSpPr>
          <p:cNvPr id="9" name="标题 8"/>
          <p:cNvSpPr>
            <a:spLocks noGrp="1"/>
          </p:cNvSpPr>
          <p:nvPr>
            <p:ph type="title"/>
          </p:nvPr>
        </p:nvSpPr>
        <p:spPr>
          <a:xfrm>
            <a:off x="632936" y="1000401"/>
            <a:ext cx="7886700" cy="546563"/>
          </a:xfrm>
        </p:spPr>
        <p:txBody>
          <a:bodyPr>
            <a:normAutofit/>
          </a:bodyPr>
          <a:lstStyle/>
          <a:p>
            <a:r>
              <a:rPr lang="zh-CN" altLang="en-US" sz="2400" b="1" dirty="0" smtClean="0"/>
              <a:t>住宿</a:t>
            </a:r>
            <a:endParaRPr lang="zh-CN" altLang="en-US" sz="2400" b="1" dirty="0"/>
          </a:p>
        </p:txBody>
      </p:sp>
      <p:sp>
        <p:nvSpPr>
          <p:cNvPr id="12" name="TextBox 11"/>
          <p:cNvSpPr txBox="1"/>
          <p:nvPr/>
        </p:nvSpPr>
        <p:spPr>
          <a:xfrm>
            <a:off x="6284499" y="4301822"/>
            <a:ext cx="2484852" cy="877163"/>
          </a:xfrm>
          <a:prstGeom prst="rect">
            <a:avLst/>
          </a:prstGeom>
          <a:noFill/>
        </p:spPr>
        <p:txBody>
          <a:bodyPr wrap="square" rtlCol="0">
            <a:spAutoFit/>
          </a:bodyPr>
          <a:lstStyle/>
          <a:p>
            <a:r>
              <a:rPr lang="zh-CN" altLang="en-US" sz="1100" dirty="0" smtClean="0"/>
              <a:t>更多信息请访问 </a:t>
            </a:r>
            <a:r>
              <a:rPr lang="en-US" altLang="zh-CN" sz="1100" dirty="0">
                <a:hlinkClick r:id="rId3"/>
              </a:rPr>
              <a:t>http://</a:t>
            </a:r>
            <a:r>
              <a:rPr lang="en-US" altLang="zh-CN" sz="1100" dirty="0" smtClean="0">
                <a:hlinkClick r:id="rId3"/>
              </a:rPr>
              <a:t>zhinengdayi.com/page/detail/GNISGM/24807/6784</a:t>
            </a:r>
            <a:endParaRPr lang="en-US" altLang="zh-CN" sz="1100" dirty="0" smtClean="0"/>
          </a:p>
          <a:p>
            <a:endParaRPr lang="en-US" altLang="zh-CN" dirty="0" smtClean="0"/>
          </a:p>
        </p:txBody>
      </p:sp>
      <p:sp>
        <p:nvSpPr>
          <p:cNvPr id="3" name="内容占位符 2"/>
          <p:cNvSpPr>
            <a:spLocks noGrp="1"/>
          </p:cNvSpPr>
          <p:nvPr>
            <p:ph idx="1"/>
          </p:nvPr>
        </p:nvSpPr>
        <p:spPr>
          <a:xfrm>
            <a:off x="628650" y="1447800"/>
            <a:ext cx="7886700" cy="3185732"/>
          </a:xfrm>
        </p:spPr>
        <p:txBody>
          <a:bodyPr/>
          <a:lstStyle/>
          <a:p>
            <a:r>
              <a:rPr lang="zh-CN" altLang="en-US" sz="1200" dirty="0" smtClean="0"/>
              <a:t>学校</a:t>
            </a:r>
            <a:r>
              <a:rPr lang="zh-CN" altLang="en-US" sz="1200" dirty="0"/>
              <a:t>宿舍标准为</a:t>
            </a:r>
            <a:r>
              <a:rPr lang="en-US" altLang="zh-CN" sz="1200" dirty="0"/>
              <a:t>6</a:t>
            </a:r>
            <a:r>
              <a:rPr lang="zh-CN" altLang="en-US" sz="1200" dirty="0"/>
              <a:t>人</a:t>
            </a:r>
            <a:r>
              <a:rPr lang="en-US" altLang="zh-CN" sz="1200" dirty="0"/>
              <a:t>/</a:t>
            </a:r>
            <a:r>
              <a:rPr lang="zh-CN" altLang="en-US" sz="1200" dirty="0"/>
              <a:t>间</a:t>
            </a:r>
            <a:r>
              <a:rPr lang="en-US" altLang="zh-CN" sz="1200" dirty="0"/>
              <a:t>,</a:t>
            </a:r>
            <a:r>
              <a:rPr lang="zh-CN" altLang="en-US" sz="1200" dirty="0"/>
              <a:t>主要配套设施有</a:t>
            </a:r>
            <a:r>
              <a:rPr lang="en-US" altLang="zh-CN" sz="1200" dirty="0"/>
              <a:t>:</a:t>
            </a:r>
            <a:r>
              <a:rPr lang="zh-CN" altLang="en-US" sz="1200" dirty="0"/>
              <a:t>空调、洗衣机、网络接入口、无线</a:t>
            </a:r>
            <a:r>
              <a:rPr lang="en-US" altLang="zh-CN" sz="1200" dirty="0"/>
              <a:t>WIFI</a:t>
            </a:r>
            <a:r>
              <a:rPr lang="zh-CN" altLang="en-US" sz="1200" dirty="0"/>
              <a:t>、独立卫生间、洗漱间、标准床铺、书桌、衣柜、集中热水供应等。学校聘有物业公司对学生宿舍实行专业化公寓式管理</a:t>
            </a:r>
            <a:r>
              <a:rPr lang="en-US" altLang="zh-CN" sz="1200" dirty="0"/>
              <a:t>,</a:t>
            </a:r>
            <a:r>
              <a:rPr lang="zh-CN" altLang="en-US" sz="1200" dirty="0"/>
              <a:t>学生宿舍区紧邻食堂、商业街等功能区</a:t>
            </a:r>
            <a:r>
              <a:rPr lang="en-US" altLang="zh-CN" sz="1200" dirty="0"/>
              <a:t>,</a:t>
            </a:r>
            <a:r>
              <a:rPr lang="zh-CN" altLang="en-US" sz="1200" dirty="0"/>
              <a:t>生活十分</a:t>
            </a:r>
            <a:r>
              <a:rPr lang="zh-CN" altLang="en-US" sz="1200" dirty="0" smtClean="0"/>
              <a:t>便利</a:t>
            </a:r>
            <a:endParaRPr lang="en-US" altLang="zh-CN" sz="1200" dirty="0" smtClean="0"/>
          </a:p>
          <a:p>
            <a:r>
              <a:rPr lang="zh-CN" altLang="en-US" sz="1200" dirty="0" smtClean="0"/>
              <a:t>宿舍内景图</a:t>
            </a:r>
            <a:endParaRPr lang="zh-CN" altLang="en-US" sz="1200"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2780" y="1992440"/>
            <a:ext cx="4011071" cy="2747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4086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二师红蓝16：9宽屏PPT_0002"/>
          <p:cNvPicPr>
            <a:picLocks noChangeAspect="1"/>
          </p:cNvPicPr>
          <p:nvPr/>
        </p:nvPicPr>
        <p:blipFill>
          <a:blip r:embed="rId2"/>
          <a:stretch>
            <a:fillRect/>
          </a:stretch>
        </p:blipFill>
        <p:spPr>
          <a:xfrm>
            <a:off x="476" y="0"/>
            <a:ext cx="9151620" cy="5147786"/>
          </a:xfrm>
          <a:prstGeom prst="rect">
            <a:avLst/>
          </a:prstGeom>
        </p:spPr>
      </p:pic>
      <p:sp>
        <p:nvSpPr>
          <p:cNvPr id="9" name="标题 8"/>
          <p:cNvSpPr>
            <a:spLocks noGrp="1"/>
          </p:cNvSpPr>
          <p:nvPr>
            <p:ph type="title"/>
          </p:nvPr>
        </p:nvSpPr>
        <p:spPr>
          <a:xfrm>
            <a:off x="632936" y="1000401"/>
            <a:ext cx="7886700" cy="546563"/>
          </a:xfrm>
        </p:spPr>
        <p:txBody>
          <a:bodyPr>
            <a:normAutofit/>
          </a:bodyPr>
          <a:lstStyle/>
          <a:p>
            <a:r>
              <a:rPr lang="zh-CN" altLang="en-US" sz="2400" dirty="0" smtClean="0"/>
              <a:t>食堂</a:t>
            </a:r>
            <a:endParaRPr lang="zh-CN" altLang="en-US" sz="2400" dirty="0"/>
          </a:p>
        </p:txBody>
      </p:sp>
      <p:sp>
        <p:nvSpPr>
          <p:cNvPr id="12" name="TextBox 11"/>
          <p:cNvSpPr txBox="1"/>
          <p:nvPr/>
        </p:nvSpPr>
        <p:spPr>
          <a:xfrm>
            <a:off x="4442998" y="4609177"/>
            <a:ext cx="4632107" cy="369332"/>
          </a:xfrm>
          <a:prstGeom prst="rect">
            <a:avLst/>
          </a:prstGeom>
          <a:noFill/>
        </p:spPr>
        <p:txBody>
          <a:bodyPr wrap="square" rtlCol="0">
            <a:spAutoFit/>
          </a:bodyPr>
          <a:lstStyle/>
          <a:p>
            <a:endParaRPr lang="zh-CN" altLang="en-US" dirty="0"/>
          </a:p>
        </p:txBody>
      </p:sp>
      <p:pic>
        <p:nvPicPr>
          <p:cNvPr id="7"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76" y="1409700"/>
            <a:ext cx="4614937" cy="307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0730" y="1008658"/>
            <a:ext cx="4524375" cy="2378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303" y="2896813"/>
            <a:ext cx="4112239" cy="1890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7950" y="2885390"/>
            <a:ext cx="4600575" cy="2093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92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二师红蓝16：9宽屏PPT_0002"/>
          <p:cNvPicPr>
            <a:picLocks noChangeAspect="1"/>
          </p:cNvPicPr>
          <p:nvPr/>
        </p:nvPicPr>
        <p:blipFill>
          <a:blip r:embed="rId2"/>
          <a:stretch>
            <a:fillRect/>
          </a:stretch>
        </p:blipFill>
        <p:spPr>
          <a:xfrm>
            <a:off x="476" y="0"/>
            <a:ext cx="9151620" cy="5147786"/>
          </a:xfrm>
          <a:prstGeom prst="rect">
            <a:avLst/>
          </a:prstGeom>
        </p:spPr>
      </p:pic>
      <p:sp>
        <p:nvSpPr>
          <p:cNvPr id="9" name="标题 8"/>
          <p:cNvSpPr>
            <a:spLocks noGrp="1"/>
          </p:cNvSpPr>
          <p:nvPr>
            <p:ph type="title"/>
          </p:nvPr>
        </p:nvSpPr>
        <p:spPr>
          <a:xfrm>
            <a:off x="632936" y="1000401"/>
            <a:ext cx="7886700" cy="546563"/>
          </a:xfrm>
        </p:spPr>
        <p:txBody>
          <a:bodyPr>
            <a:normAutofit/>
          </a:bodyPr>
          <a:lstStyle/>
          <a:p>
            <a:r>
              <a:rPr lang="zh-CN" altLang="en-US" sz="2400" dirty="0" smtClean="0"/>
              <a:t>交通条件</a:t>
            </a:r>
            <a:endParaRPr lang="en-US" altLang="zh-CN" sz="2400" dirty="0"/>
          </a:p>
        </p:txBody>
      </p:sp>
      <p:sp>
        <p:nvSpPr>
          <p:cNvPr id="12" name="TextBox 11"/>
          <p:cNvSpPr txBox="1"/>
          <p:nvPr/>
        </p:nvSpPr>
        <p:spPr>
          <a:xfrm>
            <a:off x="476" y="3859876"/>
            <a:ext cx="4632107" cy="1215717"/>
          </a:xfrm>
          <a:prstGeom prst="rect">
            <a:avLst/>
          </a:prstGeom>
          <a:noFill/>
        </p:spPr>
        <p:txBody>
          <a:bodyPr wrap="square" rtlCol="0">
            <a:spAutoFit/>
          </a:bodyPr>
          <a:lstStyle/>
          <a:p>
            <a:r>
              <a:rPr lang="zh-CN" altLang="en-US" sz="1100" dirty="0" smtClean="0"/>
              <a:t>更多交通信息请访问： </a:t>
            </a:r>
            <a:r>
              <a:rPr lang="en-US" altLang="zh-CN" sz="1100" dirty="0">
                <a:hlinkClick r:id="rId3"/>
              </a:rPr>
              <a:t>https://mp.weixin.qq.com/s?__biz=MzI0ODE1Nzc5OA==&amp;</a:t>
            </a:r>
            <a:r>
              <a:rPr lang="en-US" altLang="zh-CN" sz="1100" dirty="0" smtClean="0">
                <a:hlinkClick r:id="rId3"/>
              </a:rPr>
              <a:t>mid=2649921862&amp;idx=1&amp;sn=e02b29d7a2dc9c8c876dec1f1b21ec7c&amp;chksm=f1a33a4fc6d4b35952d9befb93cd2c359dce7009b428dd30ea0dd979fad6eec4093f6dd96212&amp;scene=21#wechat_redirect</a:t>
            </a:r>
            <a:endParaRPr lang="en-US" altLang="zh-CN" sz="1100" dirty="0" smtClean="0"/>
          </a:p>
          <a:p>
            <a:endParaRPr lang="zh-CN" altLang="en-US" dirty="0"/>
          </a:p>
        </p:txBody>
      </p:sp>
      <p:sp>
        <p:nvSpPr>
          <p:cNvPr id="2" name="内容占位符 1"/>
          <p:cNvSpPr>
            <a:spLocks noGrp="1"/>
          </p:cNvSpPr>
          <p:nvPr>
            <p:ph idx="1"/>
          </p:nvPr>
        </p:nvSpPr>
        <p:spPr>
          <a:xfrm>
            <a:off x="632936" y="1537745"/>
            <a:ext cx="7886700" cy="3071432"/>
          </a:xfrm>
        </p:spPr>
        <p:txBody>
          <a:bodyPr/>
          <a:lstStyle/>
          <a:p>
            <a:r>
              <a:rPr lang="zh-CN" altLang="en-US" dirty="0" smtClean="0"/>
              <a:t>学校</a:t>
            </a:r>
            <a:r>
              <a:rPr lang="zh-CN" altLang="en-US" dirty="0"/>
              <a:t>地处重庆市南岸区</a:t>
            </a:r>
            <a:r>
              <a:rPr lang="en-US" altLang="zh-CN" dirty="0"/>
              <a:t>,</a:t>
            </a:r>
            <a:r>
              <a:rPr lang="zh-CN" altLang="en-US" dirty="0"/>
              <a:t>现有南山、学府大道两个校区</a:t>
            </a:r>
            <a:r>
              <a:rPr lang="en-US" altLang="zh-CN" dirty="0"/>
              <a:t>,</a:t>
            </a:r>
            <a:r>
              <a:rPr lang="zh-CN" altLang="en-US" dirty="0"/>
              <a:t>两个校区相隔</a:t>
            </a:r>
            <a:r>
              <a:rPr lang="en-US" altLang="zh-CN" dirty="0"/>
              <a:t>6</a:t>
            </a:r>
            <a:r>
              <a:rPr lang="zh-CN" altLang="en-US" dirty="0"/>
              <a:t>公里。学府大道校区距离重庆主城核心商圈</a:t>
            </a:r>
            <a:r>
              <a:rPr lang="en-US" altLang="zh-CN" dirty="0"/>
              <a:t>(</a:t>
            </a:r>
            <a:r>
              <a:rPr lang="zh-CN" altLang="en-US" dirty="0"/>
              <a:t>解放碑</a:t>
            </a:r>
            <a:r>
              <a:rPr lang="en-US" altLang="zh-CN" dirty="0"/>
              <a:t>)15</a:t>
            </a:r>
            <a:r>
              <a:rPr lang="zh-CN" altLang="en-US" dirty="0"/>
              <a:t>分钟车程</a:t>
            </a:r>
            <a:r>
              <a:rPr lang="en-US" altLang="zh-CN" dirty="0"/>
              <a:t>,</a:t>
            </a:r>
            <a:r>
              <a:rPr lang="zh-CN" altLang="en-US" dirty="0"/>
              <a:t>毗邻轻轨</a:t>
            </a:r>
            <a:r>
              <a:rPr lang="en-US" altLang="zh-CN" dirty="0"/>
              <a:t>3</a:t>
            </a:r>
            <a:r>
              <a:rPr lang="zh-CN" altLang="en-US" dirty="0"/>
              <a:t>号线</a:t>
            </a:r>
            <a:r>
              <a:rPr lang="en-US" altLang="zh-CN" dirty="0"/>
              <a:t>,</a:t>
            </a:r>
            <a:r>
              <a:rPr lang="zh-CN" altLang="en-US" dirty="0"/>
              <a:t>交通非常便利。</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0950" y="2165350"/>
            <a:ext cx="2666121" cy="258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83459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二师红蓝16：9宽屏PPT_0002"/>
          <p:cNvPicPr>
            <a:picLocks noChangeAspect="1"/>
          </p:cNvPicPr>
          <p:nvPr/>
        </p:nvPicPr>
        <p:blipFill>
          <a:blip r:embed="rId2"/>
          <a:stretch>
            <a:fillRect/>
          </a:stretch>
        </p:blipFill>
        <p:spPr>
          <a:xfrm>
            <a:off x="476" y="0"/>
            <a:ext cx="9151620" cy="5147786"/>
          </a:xfrm>
          <a:prstGeom prst="rect">
            <a:avLst/>
          </a:prstGeom>
        </p:spPr>
      </p:pic>
      <p:sp>
        <p:nvSpPr>
          <p:cNvPr id="9" name="标题 8"/>
          <p:cNvSpPr>
            <a:spLocks noGrp="1"/>
          </p:cNvSpPr>
          <p:nvPr>
            <p:ph type="title"/>
          </p:nvPr>
        </p:nvSpPr>
        <p:spPr>
          <a:xfrm>
            <a:off x="632936" y="1000401"/>
            <a:ext cx="7886700" cy="546563"/>
          </a:xfrm>
        </p:spPr>
        <p:txBody>
          <a:bodyPr>
            <a:normAutofit/>
          </a:bodyPr>
          <a:lstStyle/>
          <a:p>
            <a:r>
              <a:rPr lang="zh-CN" altLang="en-US" sz="2400" dirty="0" smtClean="0"/>
              <a:t>校园风光</a:t>
            </a:r>
            <a:endParaRPr lang="zh-CN" altLang="en-US" sz="2400" dirty="0"/>
          </a:p>
        </p:txBody>
      </p:sp>
      <p:sp>
        <p:nvSpPr>
          <p:cNvPr id="12" name="TextBox 11"/>
          <p:cNvSpPr txBox="1"/>
          <p:nvPr/>
        </p:nvSpPr>
        <p:spPr>
          <a:xfrm>
            <a:off x="4561910" y="4631325"/>
            <a:ext cx="4582090" cy="430887"/>
          </a:xfrm>
          <a:prstGeom prst="rect">
            <a:avLst/>
          </a:prstGeom>
          <a:noFill/>
        </p:spPr>
        <p:txBody>
          <a:bodyPr wrap="square" rtlCol="0">
            <a:spAutoFit/>
          </a:bodyPr>
          <a:lstStyle/>
          <a:p>
            <a:r>
              <a:rPr lang="zh-CN" altLang="en-US" sz="1100" dirty="0" smtClean="0"/>
              <a:t>更多</a:t>
            </a:r>
            <a:r>
              <a:rPr lang="zh-CN" altLang="en-US" sz="1100" dirty="0"/>
              <a:t>图片</a:t>
            </a:r>
            <a:r>
              <a:rPr lang="zh-CN" altLang="en-US" sz="1100" dirty="0" smtClean="0"/>
              <a:t>请访问 </a:t>
            </a:r>
            <a:r>
              <a:rPr lang="en-US" altLang="zh-CN" sz="1100" dirty="0">
                <a:hlinkClick r:id="rId3"/>
              </a:rPr>
              <a:t>http://</a:t>
            </a:r>
            <a:r>
              <a:rPr lang="en-US" altLang="zh-CN" sz="1100" dirty="0" smtClean="0">
                <a:hlinkClick r:id="rId3"/>
              </a:rPr>
              <a:t>zhinengdayi.com/page/photo/GNISGM#prettyPhoto</a:t>
            </a:r>
            <a:endParaRPr lang="en-US" altLang="zh-CN" sz="1100" dirty="0" smtClean="0"/>
          </a:p>
          <a:p>
            <a:endParaRPr lang="zh-CN" altLang="en-US" sz="1100" dirty="0"/>
          </a:p>
        </p:txBody>
      </p:sp>
      <p:pic>
        <p:nvPicPr>
          <p:cNvPr id="17" name="内容占位符 1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76" y="1457210"/>
            <a:ext cx="4697421" cy="3174115"/>
          </a:xfr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1463746"/>
            <a:ext cx="4806950" cy="3206922"/>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6999" y="1017953"/>
            <a:ext cx="5480051" cy="3661207"/>
          </a:xfrm>
          <a:prstGeom prst="rect">
            <a:avLst/>
          </a:prstGeom>
        </p:spPr>
      </p:pic>
    </p:spTree>
    <p:extLst>
      <p:ext uri="{BB962C8B-B14F-4D97-AF65-F5344CB8AC3E}">
        <p14:creationId xmlns:p14="http://schemas.microsoft.com/office/powerpoint/2010/main" val="398589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二师红蓝16：9宽屏PPT_0002"/>
          <p:cNvPicPr>
            <a:picLocks noChangeAspect="1"/>
          </p:cNvPicPr>
          <p:nvPr/>
        </p:nvPicPr>
        <p:blipFill>
          <a:blip r:embed="rId2"/>
          <a:stretch>
            <a:fillRect/>
          </a:stretch>
        </p:blipFill>
        <p:spPr>
          <a:xfrm>
            <a:off x="476" y="0"/>
            <a:ext cx="9151620" cy="5147786"/>
          </a:xfrm>
          <a:prstGeom prst="rect">
            <a:avLst/>
          </a:prstGeom>
        </p:spPr>
      </p:pic>
      <p:sp>
        <p:nvSpPr>
          <p:cNvPr id="9" name="标题 8"/>
          <p:cNvSpPr>
            <a:spLocks noGrp="1"/>
          </p:cNvSpPr>
          <p:nvPr>
            <p:ph type="title"/>
          </p:nvPr>
        </p:nvSpPr>
        <p:spPr>
          <a:xfrm>
            <a:off x="632936" y="1000401"/>
            <a:ext cx="7886700" cy="546563"/>
          </a:xfrm>
        </p:spPr>
        <p:txBody>
          <a:bodyPr>
            <a:normAutofit/>
          </a:bodyPr>
          <a:lstStyle/>
          <a:p>
            <a:r>
              <a:rPr lang="zh-CN" altLang="en-US" sz="2400" dirty="0" smtClean="0"/>
              <a:t>奖学金及助学金</a:t>
            </a:r>
            <a:endParaRPr lang="zh-CN" altLang="en-US" sz="2400" dirty="0"/>
          </a:p>
        </p:txBody>
      </p:sp>
      <p:sp>
        <p:nvSpPr>
          <p:cNvPr id="12" name="TextBox 11"/>
          <p:cNvSpPr txBox="1"/>
          <p:nvPr/>
        </p:nvSpPr>
        <p:spPr>
          <a:xfrm>
            <a:off x="4601338" y="4604891"/>
            <a:ext cx="4922728" cy="538609"/>
          </a:xfrm>
          <a:prstGeom prst="rect">
            <a:avLst/>
          </a:prstGeom>
          <a:noFill/>
        </p:spPr>
        <p:txBody>
          <a:bodyPr wrap="square" rtlCol="0">
            <a:spAutoFit/>
          </a:bodyPr>
          <a:lstStyle/>
          <a:p>
            <a:r>
              <a:rPr lang="zh-CN" altLang="en-US" sz="1100" dirty="0" smtClean="0"/>
              <a:t>更多信息请访问 </a:t>
            </a:r>
            <a:r>
              <a:rPr lang="en-US" altLang="zh-CN" sz="1100" dirty="0">
                <a:hlinkClick r:id="rId3"/>
              </a:rPr>
              <a:t>http://</a:t>
            </a:r>
            <a:r>
              <a:rPr lang="en-US" altLang="zh-CN" sz="1100" dirty="0" smtClean="0">
                <a:hlinkClick r:id="rId3"/>
              </a:rPr>
              <a:t>zhinengdayi.com/page/detail/GNISGM/19553/6828</a:t>
            </a:r>
            <a:endParaRPr lang="en-US" altLang="zh-CN" sz="1100" dirty="0" smtClean="0"/>
          </a:p>
          <a:p>
            <a:endParaRPr lang="zh-CN" altLang="en-US" dirty="0"/>
          </a:p>
        </p:txBody>
      </p:sp>
      <p:sp>
        <p:nvSpPr>
          <p:cNvPr id="3" name="内容占位符 2"/>
          <p:cNvSpPr>
            <a:spLocks noGrp="1"/>
          </p:cNvSpPr>
          <p:nvPr>
            <p:ph idx="1"/>
          </p:nvPr>
        </p:nvSpPr>
        <p:spPr>
          <a:xfrm>
            <a:off x="632936" y="1582400"/>
            <a:ext cx="7886700" cy="3264074"/>
          </a:xfrm>
        </p:spPr>
        <p:txBody>
          <a:bodyPr>
            <a:normAutofit/>
          </a:bodyPr>
          <a:lstStyle/>
          <a:p>
            <a:r>
              <a:rPr lang="en-US" altLang="zh-CN" sz="1400" dirty="0">
                <a:latin typeface="+mn-ea"/>
              </a:rPr>
              <a:t>(</a:t>
            </a:r>
            <a:r>
              <a:rPr lang="zh-CN" altLang="en-US" sz="1400" dirty="0">
                <a:latin typeface="+mn-ea"/>
              </a:rPr>
              <a:t>一</a:t>
            </a:r>
            <a:r>
              <a:rPr lang="en-US" altLang="zh-CN" sz="1400" dirty="0">
                <a:latin typeface="+mn-ea"/>
              </a:rPr>
              <a:t>)</a:t>
            </a:r>
            <a:r>
              <a:rPr lang="zh-CN" altLang="en-US" sz="1400" dirty="0">
                <a:latin typeface="+mn-ea"/>
              </a:rPr>
              <a:t>国家奖学金</a:t>
            </a:r>
            <a:r>
              <a:rPr lang="en-US" altLang="zh-CN" sz="1400" dirty="0">
                <a:latin typeface="+mn-ea"/>
              </a:rPr>
              <a:t>8000</a:t>
            </a:r>
            <a:r>
              <a:rPr lang="zh-CN" altLang="en-US" sz="1400" dirty="0">
                <a:latin typeface="+mn-ea"/>
              </a:rPr>
              <a:t>元</a:t>
            </a:r>
            <a:r>
              <a:rPr lang="en-US" altLang="zh-CN" sz="1400" dirty="0">
                <a:latin typeface="+mn-ea"/>
              </a:rPr>
              <a:t>/</a:t>
            </a:r>
            <a:r>
              <a:rPr lang="zh-CN" altLang="en-US" sz="1400" dirty="0">
                <a:latin typeface="+mn-ea"/>
              </a:rPr>
              <a:t>人</a:t>
            </a:r>
            <a:r>
              <a:rPr lang="en-US" altLang="zh-CN" sz="1400" dirty="0">
                <a:latin typeface="+mn-ea"/>
              </a:rPr>
              <a:t>·</a:t>
            </a:r>
            <a:r>
              <a:rPr lang="zh-CN" altLang="en-US" sz="1400" dirty="0">
                <a:latin typeface="+mn-ea"/>
              </a:rPr>
              <a:t>年</a:t>
            </a:r>
            <a:r>
              <a:rPr lang="en-US" altLang="zh-CN" sz="1400" dirty="0">
                <a:latin typeface="+mn-ea"/>
              </a:rPr>
              <a:t>;</a:t>
            </a:r>
            <a:r>
              <a:rPr lang="zh-CN" altLang="en-US" sz="1400" dirty="0">
                <a:latin typeface="+mn-ea"/>
              </a:rPr>
              <a:t>国家励志奖学金</a:t>
            </a:r>
            <a:r>
              <a:rPr lang="en-US" altLang="zh-CN" sz="1400" dirty="0">
                <a:latin typeface="+mn-ea"/>
              </a:rPr>
              <a:t>5000</a:t>
            </a:r>
            <a:r>
              <a:rPr lang="zh-CN" altLang="en-US" sz="1400" dirty="0">
                <a:latin typeface="+mn-ea"/>
              </a:rPr>
              <a:t>元</a:t>
            </a:r>
            <a:r>
              <a:rPr lang="en-US" altLang="zh-CN" sz="1400" dirty="0">
                <a:latin typeface="+mn-ea"/>
              </a:rPr>
              <a:t>/</a:t>
            </a:r>
            <a:r>
              <a:rPr lang="zh-CN" altLang="en-US" sz="1400" dirty="0">
                <a:latin typeface="+mn-ea"/>
              </a:rPr>
              <a:t>人</a:t>
            </a:r>
            <a:r>
              <a:rPr lang="en-US" altLang="zh-CN" sz="1400" dirty="0">
                <a:latin typeface="+mn-ea"/>
              </a:rPr>
              <a:t>·</a:t>
            </a:r>
            <a:r>
              <a:rPr lang="zh-CN" altLang="en-US" sz="1400" dirty="0">
                <a:latin typeface="+mn-ea"/>
              </a:rPr>
              <a:t>年</a:t>
            </a:r>
            <a:r>
              <a:rPr lang="en-US" altLang="zh-CN" sz="1400" dirty="0">
                <a:latin typeface="+mn-ea"/>
              </a:rPr>
              <a:t>;</a:t>
            </a:r>
            <a:r>
              <a:rPr lang="zh-CN" altLang="en-US" sz="1400" dirty="0">
                <a:latin typeface="+mn-ea"/>
              </a:rPr>
              <a:t>国家助学金</a:t>
            </a:r>
            <a:r>
              <a:rPr lang="en-US" altLang="zh-CN" sz="1400" dirty="0">
                <a:latin typeface="+mn-ea"/>
              </a:rPr>
              <a:t>:</a:t>
            </a:r>
            <a:r>
              <a:rPr lang="zh-CN" altLang="en-US" sz="1400" dirty="0">
                <a:latin typeface="+mn-ea"/>
              </a:rPr>
              <a:t>一等</a:t>
            </a:r>
            <a:r>
              <a:rPr lang="en-US" altLang="zh-CN" sz="1400" dirty="0">
                <a:latin typeface="+mn-ea"/>
              </a:rPr>
              <a:t>4000</a:t>
            </a:r>
            <a:r>
              <a:rPr lang="zh-CN" altLang="en-US" sz="1400" dirty="0">
                <a:latin typeface="+mn-ea"/>
              </a:rPr>
              <a:t>元</a:t>
            </a:r>
            <a:r>
              <a:rPr lang="en-US" altLang="zh-CN" sz="1400" dirty="0">
                <a:latin typeface="+mn-ea"/>
              </a:rPr>
              <a:t>/</a:t>
            </a:r>
            <a:r>
              <a:rPr lang="zh-CN" altLang="en-US" sz="1400" dirty="0">
                <a:latin typeface="+mn-ea"/>
              </a:rPr>
              <a:t>人</a:t>
            </a:r>
            <a:r>
              <a:rPr lang="en-US" altLang="zh-CN" sz="1400" dirty="0">
                <a:latin typeface="+mn-ea"/>
              </a:rPr>
              <a:t>·</a:t>
            </a:r>
            <a:r>
              <a:rPr lang="zh-CN" altLang="en-US" sz="1400" dirty="0">
                <a:latin typeface="+mn-ea"/>
              </a:rPr>
              <a:t>年</a:t>
            </a:r>
            <a:r>
              <a:rPr lang="en-US" altLang="zh-CN" sz="1400" dirty="0">
                <a:latin typeface="+mn-ea"/>
              </a:rPr>
              <a:t>,</a:t>
            </a:r>
            <a:r>
              <a:rPr lang="zh-CN" altLang="en-US" sz="1400" dirty="0">
                <a:latin typeface="+mn-ea"/>
              </a:rPr>
              <a:t>二等</a:t>
            </a:r>
            <a:r>
              <a:rPr lang="en-US" altLang="zh-CN" sz="1400" dirty="0">
                <a:latin typeface="+mn-ea"/>
              </a:rPr>
              <a:t>3000</a:t>
            </a:r>
            <a:r>
              <a:rPr lang="zh-CN" altLang="en-US" sz="1400" dirty="0">
                <a:latin typeface="+mn-ea"/>
              </a:rPr>
              <a:t>元</a:t>
            </a:r>
            <a:r>
              <a:rPr lang="en-US" altLang="zh-CN" sz="1400" dirty="0">
                <a:latin typeface="+mn-ea"/>
              </a:rPr>
              <a:t>/</a:t>
            </a:r>
            <a:r>
              <a:rPr lang="zh-CN" altLang="en-US" sz="1400" dirty="0">
                <a:latin typeface="+mn-ea"/>
              </a:rPr>
              <a:t>人</a:t>
            </a:r>
            <a:r>
              <a:rPr lang="en-US" altLang="zh-CN" sz="1400" dirty="0">
                <a:latin typeface="+mn-ea"/>
              </a:rPr>
              <a:t>·</a:t>
            </a:r>
            <a:r>
              <a:rPr lang="zh-CN" altLang="en-US" sz="1400" dirty="0">
                <a:latin typeface="+mn-ea"/>
              </a:rPr>
              <a:t>年</a:t>
            </a:r>
            <a:r>
              <a:rPr lang="en-US" altLang="zh-CN" sz="1400" dirty="0">
                <a:latin typeface="+mn-ea"/>
              </a:rPr>
              <a:t>,</a:t>
            </a:r>
            <a:r>
              <a:rPr lang="zh-CN" altLang="en-US" sz="1400" dirty="0">
                <a:latin typeface="+mn-ea"/>
              </a:rPr>
              <a:t>三等</a:t>
            </a:r>
            <a:r>
              <a:rPr lang="en-US" altLang="zh-CN" sz="1400" dirty="0">
                <a:latin typeface="+mn-ea"/>
              </a:rPr>
              <a:t>2000</a:t>
            </a:r>
            <a:r>
              <a:rPr lang="zh-CN" altLang="en-US" sz="1400" dirty="0">
                <a:latin typeface="+mn-ea"/>
              </a:rPr>
              <a:t>元</a:t>
            </a:r>
            <a:r>
              <a:rPr lang="en-US" altLang="zh-CN" sz="1400" dirty="0">
                <a:latin typeface="+mn-ea"/>
              </a:rPr>
              <a:t>/</a:t>
            </a:r>
            <a:r>
              <a:rPr lang="zh-CN" altLang="en-US" sz="1400" dirty="0">
                <a:latin typeface="+mn-ea"/>
              </a:rPr>
              <a:t>人</a:t>
            </a:r>
            <a:r>
              <a:rPr lang="en-US" altLang="zh-CN" sz="1400" dirty="0">
                <a:latin typeface="+mn-ea"/>
              </a:rPr>
              <a:t>·</a:t>
            </a:r>
            <a:r>
              <a:rPr lang="zh-CN" altLang="en-US" sz="1400" dirty="0">
                <a:latin typeface="+mn-ea"/>
              </a:rPr>
              <a:t>年</a:t>
            </a:r>
            <a:r>
              <a:rPr lang="zh-CN" altLang="en-US" sz="1400" dirty="0" smtClean="0">
                <a:latin typeface="+mn-ea"/>
              </a:rPr>
              <a:t>。</a:t>
            </a:r>
            <a:endParaRPr lang="en-US" altLang="zh-CN" sz="1400" dirty="0" smtClean="0">
              <a:latin typeface="+mn-ea"/>
            </a:endParaRPr>
          </a:p>
          <a:p>
            <a:r>
              <a:rPr lang="en-US" altLang="zh-CN" sz="1400" dirty="0" smtClean="0">
                <a:latin typeface="+mn-ea"/>
              </a:rPr>
              <a:t>(</a:t>
            </a:r>
            <a:r>
              <a:rPr lang="zh-CN" altLang="en-US" sz="1400" dirty="0">
                <a:latin typeface="+mn-ea"/>
              </a:rPr>
              <a:t>二</a:t>
            </a:r>
            <a:r>
              <a:rPr lang="en-US" altLang="zh-CN" sz="1400" dirty="0">
                <a:latin typeface="+mn-ea"/>
              </a:rPr>
              <a:t>)</a:t>
            </a:r>
            <a:r>
              <a:rPr lang="zh-CN" altLang="en-US" sz="1400" dirty="0">
                <a:latin typeface="+mn-ea"/>
              </a:rPr>
              <a:t>综合奖学金</a:t>
            </a:r>
            <a:r>
              <a:rPr lang="en-US" altLang="zh-CN" sz="1400" dirty="0">
                <a:latin typeface="+mn-ea"/>
              </a:rPr>
              <a:t>:</a:t>
            </a:r>
            <a:r>
              <a:rPr lang="zh-CN" altLang="en-US" sz="1400" dirty="0">
                <a:latin typeface="+mn-ea"/>
              </a:rPr>
              <a:t>一等</a:t>
            </a:r>
            <a:r>
              <a:rPr lang="en-US" altLang="zh-CN" sz="1400" dirty="0">
                <a:latin typeface="+mn-ea"/>
              </a:rPr>
              <a:t>1000</a:t>
            </a:r>
            <a:r>
              <a:rPr lang="zh-CN" altLang="en-US" sz="1400" dirty="0">
                <a:latin typeface="+mn-ea"/>
              </a:rPr>
              <a:t>元</a:t>
            </a:r>
            <a:r>
              <a:rPr lang="en-US" altLang="zh-CN" sz="1400" dirty="0">
                <a:latin typeface="+mn-ea"/>
              </a:rPr>
              <a:t>/</a:t>
            </a:r>
            <a:r>
              <a:rPr lang="zh-CN" altLang="en-US" sz="1400" dirty="0">
                <a:latin typeface="+mn-ea"/>
              </a:rPr>
              <a:t>人</a:t>
            </a:r>
            <a:r>
              <a:rPr lang="en-US" altLang="zh-CN" sz="1400" dirty="0">
                <a:latin typeface="+mn-ea"/>
              </a:rPr>
              <a:t>·</a:t>
            </a:r>
            <a:r>
              <a:rPr lang="zh-CN" altLang="en-US" sz="1400" dirty="0">
                <a:latin typeface="+mn-ea"/>
              </a:rPr>
              <a:t>期</a:t>
            </a:r>
            <a:r>
              <a:rPr lang="en-US" altLang="zh-CN" sz="1400" dirty="0">
                <a:latin typeface="+mn-ea"/>
              </a:rPr>
              <a:t>;</a:t>
            </a:r>
            <a:r>
              <a:rPr lang="zh-CN" altLang="en-US" sz="1400" dirty="0">
                <a:latin typeface="+mn-ea"/>
              </a:rPr>
              <a:t>二等</a:t>
            </a:r>
            <a:r>
              <a:rPr lang="en-US" altLang="zh-CN" sz="1400" dirty="0">
                <a:latin typeface="+mn-ea"/>
              </a:rPr>
              <a:t>500</a:t>
            </a:r>
            <a:r>
              <a:rPr lang="zh-CN" altLang="en-US" sz="1400" dirty="0">
                <a:latin typeface="+mn-ea"/>
              </a:rPr>
              <a:t>元</a:t>
            </a:r>
            <a:r>
              <a:rPr lang="en-US" altLang="zh-CN" sz="1400" dirty="0">
                <a:latin typeface="+mn-ea"/>
              </a:rPr>
              <a:t>/</a:t>
            </a:r>
            <a:r>
              <a:rPr lang="zh-CN" altLang="en-US" sz="1400" dirty="0">
                <a:latin typeface="+mn-ea"/>
              </a:rPr>
              <a:t>人</a:t>
            </a:r>
            <a:r>
              <a:rPr lang="en-US" altLang="zh-CN" sz="1400" dirty="0">
                <a:latin typeface="+mn-ea"/>
              </a:rPr>
              <a:t>·</a:t>
            </a:r>
            <a:r>
              <a:rPr lang="zh-CN" altLang="en-US" sz="1400" dirty="0">
                <a:latin typeface="+mn-ea"/>
              </a:rPr>
              <a:t>期</a:t>
            </a:r>
            <a:r>
              <a:rPr lang="en-US" altLang="zh-CN" sz="1400" dirty="0">
                <a:latin typeface="+mn-ea"/>
              </a:rPr>
              <a:t>;</a:t>
            </a:r>
            <a:r>
              <a:rPr lang="zh-CN" altLang="en-US" sz="1400" dirty="0">
                <a:latin typeface="+mn-ea"/>
              </a:rPr>
              <a:t>三等</a:t>
            </a:r>
            <a:r>
              <a:rPr lang="en-US" altLang="zh-CN" sz="1400" dirty="0">
                <a:latin typeface="+mn-ea"/>
              </a:rPr>
              <a:t>100</a:t>
            </a:r>
            <a:r>
              <a:rPr lang="zh-CN" altLang="en-US" sz="1400" dirty="0">
                <a:latin typeface="+mn-ea"/>
              </a:rPr>
              <a:t>元</a:t>
            </a:r>
            <a:r>
              <a:rPr lang="en-US" altLang="zh-CN" sz="1400" dirty="0">
                <a:latin typeface="+mn-ea"/>
              </a:rPr>
              <a:t>/</a:t>
            </a:r>
            <a:r>
              <a:rPr lang="zh-CN" altLang="en-US" sz="1400" dirty="0">
                <a:latin typeface="+mn-ea"/>
              </a:rPr>
              <a:t>人</a:t>
            </a:r>
            <a:r>
              <a:rPr lang="en-US" altLang="zh-CN" sz="1400" dirty="0">
                <a:latin typeface="+mn-ea"/>
              </a:rPr>
              <a:t>·</a:t>
            </a:r>
            <a:r>
              <a:rPr lang="zh-CN" altLang="en-US" sz="1400" dirty="0">
                <a:latin typeface="+mn-ea"/>
              </a:rPr>
              <a:t>期</a:t>
            </a:r>
            <a:r>
              <a:rPr lang="zh-CN" altLang="en-US" sz="1400" dirty="0" smtClean="0">
                <a:latin typeface="+mn-ea"/>
              </a:rPr>
              <a:t>。</a:t>
            </a:r>
            <a:endParaRPr lang="en-US" altLang="zh-CN" sz="1400" dirty="0" smtClean="0">
              <a:latin typeface="+mn-ea"/>
            </a:endParaRPr>
          </a:p>
          <a:p>
            <a:r>
              <a:rPr lang="en-US" altLang="zh-CN" sz="1400" dirty="0" smtClean="0">
                <a:latin typeface="+mn-ea"/>
              </a:rPr>
              <a:t>(</a:t>
            </a:r>
            <a:r>
              <a:rPr lang="zh-CN" altLang="en-US" sz="1400" dirty="0">
                <a:latin typeface="+mn-ea"/>
              </a:rPr>
              <a:t>三</a:t>
            </a:r>
            <a:r>
              <a:rPr lang="en-US" altLang="zh-CN" sz="1400" dirty="0">
                <a:latin typeface="+mn-ea"/>
              </a:rPr>
              <a:t>)</a:t>
            </a:r>
            <a:r>
              <a:rPr lang="zh-CN" altLang="en-US" sz="1400" dirty="0">
                <a:latin typeface="+mn-ea"/>
              </a:rPr>
              <a:t>学校制定有大学生卓越成长奖励资助计划</a:t>
            </a:r>
            <a:r>
              <a:rPr lang="en-US" altLang="zh-CN" sz="1400" dirty="0">
                <a:latin typeface="+mn-ea"/>
              </a:rPr>
              <a:t>,</a:t>
            </a:r>
            <a:r>
              <a:rPr lang="zh-CN" altLang="en-US" sz="1400" dirty="0">
                <a:latin typeface="+mn-ea"/>
              </a:rPr>
              <a:t>促进学生多元化、个性化发展</a:t>
            </a:r>
            <a:r>
              <a:rPr lang="en-US" altLang="zh-CN" sz="1400" dirty="0">
                <a:latin typeface="+mn-ea"/>
              </a:rPr>
              <a:t>,</a:t>
            </a:r>
            <a:r>
              <a:rPr lang="zh-CN" altLang="en-US" sz="1400" dirty="0">
                <a:latin typeface="+mn-ea"/>
              </a:rPr>
              <a:t>设有校长荣誉奖、新生奖学金、考研奖学金、赴国</a:t>
            </a:r>
            <a:r>
              <a:rPr lang="en-US" altLang="zh-CN" sz="1400" dirty="0">
                <a:latin typeface="+mn-ea"/>
              </a:rPr>
              <a:t>(</a:t>
            </a:r>
            <a:r>
              <a:rPr lang="zh-CN" altLang="en-US" sz="1400" dirty="0">
                <a:latin typeface="+mn-ea"/>
              </a:rPr>
              <a:t>境</a:t>
            </a:r>
            <a:r>
              <a:rPr lang="en-US" altLang="zh-CN" sz="1400" dirty="0">
                <a:latin typeface="+mn-ea"/>
              </a:rPr>
              <a:t>)</a:t>
            </a:r>
            <a:r>
              <a:rPr lang="zh-CN" altLang="en-US" sz="1400" dirty="0">
                <a:latin typeface="+mn-ea"/>
              </a:rPr>
              <a:t>外交流学习资助、辅修专业奖学金、专业技能竞赛奖、科研立项奖、发表论文奖、出版专著奖、获得专利和软件著作权奖、创新创业竞赛奖、创业孵化项目资助、自主创业资助、志愿服务西部偏远地区就业奖、志愿服务基层奖、应征入伍义务服兵役奖、文艺比赛奖、体育竞赛奖、其他比赛奖</a:t>
            </a:r>
            <a:r>
              <a:rPr lang="en-US" altLang="zh-CN" sz="1400" dirty="0">
                <a:latin typeface="+mn-ea"/>
              </a:rPr>
              <a:t>,</a:t>
            </a:r>
            <a:r>
              <a:rPr lang="zh-CN" altLang="en-US" sz="1400" dirty="0">
                <a:latin typeface="+mn-ea"/>
              </a:rPr>
              <a:t>最高奖励资助金额为</a:t>
            </a:r>
            <a:r>
              <a:rPr lang="en-US" altLang="zh-CN" sz="1400" dirty="0">
                <a:latin typeface="+mn-ea"/>
              </a:rPr>
              <a:t>50000</a:t>
            </a:r>
            <a:r>
              <a:rPr lang="zh-CN" altLang="en-US" sz="1400" dirty="0">
                <a:latin typeface="+mn-ea"/>
              </a:rPr>
              <a:t>元</a:t>
            </a:r>
            <a:r>
              <a:rPr lang="en-US" altLang="zh-CN" sz="1400" dirty="0">
                <a:latin typeface="+mn-ea"/>
              </a:rPr>
              <a:t>/</a:t>
            </a:r>
            <a:r>
              <a:rPr lang="zh-CN" altLang="en-US" sz="1400" dirty="0">
                <a:latin typeface="+mn-ea"/>
              </a:rPr>
              <a:t>人</a:t>
            </a:r>
            <a:r>
              <a:rPr lang="zh-CN" altLang="en-US" sz="1400" dirty="0" smtClean="0">
                <a:latin typeface="+mn-ea"/>
              </a:rPr>
              <a:t>。</a:t>
            </a:r>
            <a:endParaRPr lang="en-US" altLang="zh-CN" sz="1400" dirty="0" smtClean="0">
              <a:latin typeface="+mn-ea"/>
            </a:endParaRPr>
          </a:p>
          <a:p>
            <a:r>
              <a:rPr lang="en-US" altLang="zh-CN" sz="1400" dirty="0" smtClean="0">
                <a:latin typeface="+mn-ea"/>
              </a:rPr>
              <a:t>(</a:t>
            </a:r>
            <a:r>
              <a:rPr lang="zh-CN" altLang="en-US" sz="1400" dirty="0">
                <a:latin typeface="+mn-ea"/>
              </a:rPr>
              <a:t>四</a:t>
            </a:r>
            <a:r>
              <a:rPr lang="en-US" altLang="zh-CN" sz="1400" dirty="0">
                <a:latin typeface="+mn-ea"/>
              </a:rPr>
              <a:t>)</a:t>
            </a:r>
            <a:r>
              <a:rPr lang="zh-CN" altLang="en-US" sz="1400" dirty="0">
                <a:latin typeface="+mn-ea"/>
              </a:rPr>
              <a:t>对家庭经济特别困难学生设有国家助学贷款和各种困难补助。当年入学的新生</a:t>
            </a:r>
            <a:r>
              <a:rPr lang="en-US" altLang="zh-CN" sz="1400" dirty="0">
                <a:latin typeface="+mn-ea"/>
              </a:rPr>
              <a:t>,</a:t>
            </a:r>
            <a:r>
              <a:rPr lang="zh-CN" altLang="en-US" sz="1400" dirty="0">
                <a:latin typeface="+mn-ea"/>
              </a:rPr>
              <a:t>可在已经开通生源地信用助学贷款的地方教育行政管理部门下属的学生资助管理中心</a:t>
            </a:r>
            <a:r>
              <a:rPr lang="en-US" altLang="zh-CN" sz="1400" dirty="0">
                <a:latin typeface="+mn-ea"/>
              </a:rPr>
              <a:t>,</a:t>
            </a:r>
            <a:r>
              <a:rPr lang="zh-CN" altLang="en-US" sz="1400" dirty="0">
                <a:latin typeface="+mn-ea"/>
              </a:rPr>
              <a:t>申请办理生源地信用助学贷款</a:t>
            </a:r>
            <a:r>
              <a:rPr lang="zh-CN" altLang="en-US" sz="1400" dirty="0" smtClean="0">
                <a:latin typeface="+mn-ea"/>
              </a:rPr>
              <a:t>。</a:t>
            </a:r>
            <a:endParaRPr lang="en-US" altLang="zh-CN" sz="1400" dirty="0" smtClean="0">
              <a:latin typeface="+mn-ea"/>
            </a:endParaRPr>
          </a:p>
          <a:p>
            <a:r>
              <a:rPr lang="en-US" altLang="zh-CN" sz="1400" dirty="0" smtClean="0">
                <a:latin typeface="+mn-ea"/>
              </a:rPr>
              <a:t>(</a:t>
            </a:r>
            <a:r>
              <a:rPr lang="zh-CN" altLang="en-US" sz="1400" dirty="0">
                <a:latin typeface="+mn-ea"/>
              </a:rPr>
              <a:t>五</a:t>
            </a:r>
            <a:r>
              <a:rPr lang="en-US" altLang="zh-CN" sz="1400" dirty="0">
                <a:latin typeface="+mn-ea"/>
              </a:rPr>
              <a:t>)</a:t>
            </a:r>
            <a:r>
              <a:rPr lang="zh-CN" altLang="en-US" sz="1400" dirty="0">
                <a:latin typeface="+mn-ea"/>
              </a:rPr>
              <a:t>学校还设有大学生勤工助学服务中心</a:t>
            </a:r>
            <a:r>
              <a:rPr lang="en-US" altLang="zh-CN" sz="1400" dirty="0">
                <a:latin typeface="+mn-ea"/>
              </a:rPr>
              <a:t>,</a:t>
            </a:r>
            <a:r>
              <a:rPr lang="zh-CN" altLang="en-US" sz="1400" dirty="0">
                <a:latin typeface="+mn-ea"/>
              </a:rPr>
              <a:t>为贫困学生提供勤工助学机会</a:t>
            </a:r>
          </a:p>
        </p:txBody>
      </p:sp>
    </p:spTree>
    <p:extLst>
      <p:ext uri="{BB962C8B-B14F-4D97-AF65-F5344CB8AC3E}">
        <p14:creationId xmlns:p14="http://schemas.microsoft.com/office/powerpoint/2010/main" val="33901986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二师红蓝16：9宽屏PPT_0002"/>
          <p:cNvPicPr>
            <a:picLocks noChangeAspect="1"/>
          </p:cNvPicPr>
          <p:nvPr/>
        </p:nvPicPr>
        <p:blipFill>
          <a:blip r:embed="rId2"/>
          <a:stretch>
            <a:fillRect/>
          </a:stretch>
        </p:blipFill>
        <p:spPr>
          <a:xfrm>
            <a:off x="476" y="0"/>
            <a:ext cx="9151620" cy="5147786"/>
          </a:xfrm>
          <a:prstGeom prst="rect">
            <a:avLst/>
          </a:prstGeom>
        </p:spPr>
      </p:pic>
      <p:sp>
        <p:nvSpPr>
          <p:cNvPr id="9" name="标题 8"/>
          <p:cNvSpPr>
            <a:spLocks noGrp="1"/>
          </p:cNvSpPr>
          <p:nvPr>
            <p:ph type="title"/>
          </p:nvPr>
        </p:nvSpPr>
        <p:spPr>
          <a:xfrm>
            <a:off x="632936" y="1000401"/>
            <a:ext cx="7886700" cy="546563"/>
          </a:xfrm>
        </p:spPr>
        <p:txBody>
          <a:bodyPr>
            <a:normAutofit/>
          </a:bodyPr>
          <a:lstStyle/>
          <a:p>
            <a:r>
              <a:rPr lang="zh-CN" altLang="en-US" sz="2400" dirty="0" smtClean="0"/>
              <a:t>图书馆</a:t>
            </a:r>
            <a:endParaRPr lang="zh-CN" altLang="en-US" sz="2400" dirty="0"/>
          </a:p>
        </p:txBody>
      </p:sp>
      <p:sp>
        <p:nvSpPr>
          <p:cNvPr id="12" name="TextBox 11"/>
          <p:cNvSpPr txBox="1"/>
          <p:nvPr/>
        </p:nvSpPr>
        <p:spPr>
          <a:xfrm>
            <a:off x="4442998" y="4609177"/>
            <a:ext cx="4632107" cy="538609"/>
          </a:xfrm>
          <a:prstGeom prst="rect">
            <a:avLst/>
          </a:prstGeom>
          <a:noFill/>
        </p:spPr>
        <p:txBody>
          <a:bodyPr wrap="square" rtlCol="0">
            <a:spAutoFit/>
          </a:bodyPr>
          <a:lstStyle/>
          <a:p>
            <a:r>
              <a:rPr lang="zh-CN" altLang="en-US" sz="1100" dirty="0" smtClean="0"/>
              <a:t>更多信息请访问 </a:t>
            </a:r>
            <a:r>
              <a:rPr lang="en-US" altLang="zh-CN" sz="1100" dirty="0">
                <a:hlinkClick r:id="rId3"/>
              </a:rPr>
              <a:t>http://</a:t>
            </a:r>
            <a:r>
              <a:rPr lang="en-US" altLang="zh-CN" sz="1100" dirty="0" smtClean="0">
                <a:hlinkClick r:id="rId3"/>
              </a:rPr>
              <a:t>zhinengdayi.com/page/detail/GNISGM/24808/6784</a:t>
            </a:r>
            <a:endParaRPr lang="en-US" altLang="zh-CN" sz="1100" dirty="0" smtClean="0"/>
          </a:p>
          <a:p>
            <a:endParaRPr lang="zh-CN" altLang="en-US" dirty="0"/>
          </a:p>
        </p:txBody>
      </p:sp>
      <p:sp>
        <p:nvSpPr>
          <p:cNvPr id="2" name="内容占位符 1"/>
          <p:cNvSpPr>
            <a:spLocks noGrp="1"/>
          </p:cNvSpPr>
          <p:nvPr>
            <p:ph idx="1"/>
          </p:nvPr>
        </p:nvSpPr>
        <p:spPr>
          <a:xfrm>
            <a:off x="632936" y="1432958"/>
            <a:ext cx="7886700" cy="3264074"/>
          </a:xfrm>
        </p:spPr>
        <p:txBody>
          <a:bodyPr>
            <a:normAutofit lnSpcReduction="10000"/>
          </a:bodyPr>
          <a:lstStyle/>
          <a:p>
            <a:r>
              <a:rPr lang="en-US" altLang="zh-CN" sz="1600" dirty="0">
                <a:latin typeface="+mn-ea"/>
              </a:rPr>
              <a:t>2017</a:t>
            </a:r>
            <a:r>
              <a:rPr lang="zh-CN" altLang="en-US" sz="1600" dirty="0">
                <a:latin typeface="+mn-ea"/>
              </a:rPr>
              <a:t>年</a:t>
            </a:r>
            <a:r>
              <a:rPr lang="en-US" altLang="zh-CN" sz="1600" dirty="0">
                <a:latin typeface="+mn-ea"/>
              </a:rPr>
              <a:t>5</a:t>
            </a:r>
            <a:r>
              <a:rPr lang="zh-CN" altLang="en-US" sz="1600" dirty="0">
                <a:latin typeface="+mn-ea"/>
              </a:rPr>
              <a:t>月</a:t>
            </a:r>
            <a:r>
              <a:rPr lang="en-US" altLang="zh-CN" sz="1600" dirty="0">
                <a:latin typeface="+mn-ea"/>
              </a:rPr>
              <a:t>,</a:t>
            </a:r>
            <a:r>
              <a:rPr lang="zh-CN" altLang="en-US" sz="1600" dirty="0">
                <a:latin typeface="+mn-ea"/>
              </a:rPr>
              <a:t>学校将图书馆、校史馆、档案馆三馆合一</a:t>
            </a:r>
            <a:r>
              <a:rPr lang="en-US" altLang="zh-CN" sz="1600" dirty="0">
                <a:latin typeface="+mn-ea"/>
              </a:rPr>
              <a:t>,</a:t>
            </a:r>
            <a:r>
              <a:rPr lang="zh-CN" altLang="en-US" sz="1600" dirty="0">
                <a:latin typeface="+mn-ea"/>
              </a:rPr>
              <a:t>实现三块牌子一套班子。图书馆</a:t>
            </a:r>
            <a:r>
              <a:rPr lang="en-US" altLang="zh-CN" sz="1600" dirty="0">
                <a:latin typeface="+mn-ea"/>
              </a:rPr>
              <a:t>(</a:t>
            </a:r>
            <a:r>
              <a:rPr lang="zh-CN" altLang="en-US" sz="1600" dirty="0">
                <a:latin typeface="+mn-ea"/>
              </a:rPr>
              <a:t>校史馆、档案馆</a:t>
            </a:r>
            <a:r>
              <a:rPr lang="en-US" altLang="zh-CN" sz="1600" dirty="0">
                <a:latin typeface="+mn-ea"/>
              </a:rPr>
              <a:t>)</a:t>
            </a:r>
            <a:r>
              <a:rPr lang="zh-CN" altLang="en-US" sz="1600" dirty="0">
                <a:latin typeface="+mn-ea"/>
              </a:rPr>
              <a:t>现设馆长</a:t>
            </a:r>
            <a:r>
              <a:rPr lang="en-US" altLang="zh-CN" sz="1600" dirty="0">
                <a:latin typeface="+mn-ea"/>
              </a:rPr>
              <a:t>1</a:t>
            </a:r>
            <a:r>
              <a:rPr lang="zh-CN" altLang="en-US" sz="1600" dirty="0">
                <a:latin typeface="+mn-ea"/>
              </a:rPr>
              <a:t>人、副馆长</a:t>
            </a:r>
            <a:r>
              <a:rPr lang="en-US" altLang="zh-CN" sz="1600" dirty="0">
                <a:latin typeface="+mn-ea"/>
              </a:rPr>
              <a:t>1</a:t>
            </a:r>
            <a:r>
              <a:rPr lang="zh-CN" altLang="en-US" sz="1600" dirty="0">
                <a:latin typeface="+mn-ea"/>
              </a:rPr>
              <a:t>人、办公室主任</a:t>
            </a:r>
            <a:r>
              <a:rPr lang="en-US" altLang="zh-CN" sz="1600" dirty="0">
                <a:latin typeface="+mn-ea"/>
              </a:rPr>
              <a:t>1</a:t>
            </a:r>
            <a:r>
              <a:rPr lang="zh-CN" altLang="en-US" sz="1600" dirty="0">
                <a:latin typeface="+mn-ea"/>
              </a:rPr>
              <a:t>人、档案科科长</a:t>
            </a:r>
            <a:r>
              <a:rPr lang="en-US" altLang="zh-CN" sz="1600" dirty="0">
                <a:latin typeface="+mn-ea"/>
              </a:rPr>
              <a:t>1</a:t>
            </a:r>
            <a:r>
              <a:rPr lang="zh-CN" altLang="en-US" sz="1600" dirty="0">
                <a:latin typeface="+mn-ea"/>
              </a:rPr>
              <a:t>人。图书馆</a:t>
            </a:r>
            <a:r>
              <a:rPr lang="en-US" altLang="zh-CN" sz="1600" dirty="0">
                <a:latin typeface="+mn-ea"/>
              </a:rPr>
              <a:t>(</a:t>
            </a:r>
            <a:r>
              <a:rPr lang="zh-CN" altLang="en-US" sz="1600" dirty="0">
                <a:latin typeface="+mn-ea"/>
              </a:rPr>
              <a:t>校史馆、档案馆</a:t>
            </a:r>
            <a:r>
              <a:rPr lang="en-US" altLang="zh-CN" sz="1600" dirty="0">
                <a:latin typeface="+mn-ea"/>
              </a:rPr>
              <a:t>)</a:t>
            </a:r>
            <a:r>
              <a:rPr lang="zh-CN" altLang="en-US" sz="1600" dirty="0">
                <a:latin typeface="+mn-ea"/>
              </a:rPr>
              <a:t>拥有一支高职称、高学历的图情管理队伍</a:t>
            </a:r>
            <a:r>
              <a:rPr lang="en-US" altLang="zh-CN" sz="1600" dirty="0">
                <a:latin typeface="+mn-ea"/>
              </a:rPr>
              <a:t>,</a:t>
            </a:r>
            <a:r>
              <a:rPr lang="zh-CN" altLang="en-US" sz="1600" dirty="0">
                <a:latin typeface="+mn-ea"/>
              </a:rPr>
              <a:t>现有职工</a:t>
            </a:r>
            <a:r>
              <a:rPr lang="en-US" altLang="zh-CN" sz="1600" dirty="0">
                <a:latin typeface="+mn-ea"/>
              </a:rPr>
              <a:t>33</a:t>
            </a:r>
            <a:r>
              <a:rPr lang="zh-CN" altLang="en-US" sz="1600" dirty="0">
                <a:latin typeface="+mn-ea"/>
              </a:rPr>
              <a:t>人</a:t>
            </a:r>
            <a:r>
              <a:rPr lang="en-US" altLang="zh-CN" sz="1600" dirty="0">
                <a:latin typeface="+mn-ea"/>
              </a:rPr>
              <a:t>,</a:t>
            </a:r>
            <a:r>
              <a:rPr lang="zh-CN" altLang="en-US" sz="1600" dirty="0">
                <a:latin typeface="+mn-ea"/>
              </a:rPr>
              <a:t>其中正高职称</a:t>
            </a:r>
            <a:r>
              <a:rPr lang="en-US" altLang="zh-CN" sz="1600" dirty="0">
                <a:latin typeface="+mn-ea"/>
              </a:rPr>
              <a:t>6</a:t>
            </a:r>
            <a:r>
              <a:rPr lang="zh-CN" altLang="en-US" sz="1600" dirty="0">
                <a:latin typeface="+mn-ea"/>
              </a:rPr>
              <a:t>人</a:t>
            </a:r>
            <a:r>
              <a:rPr lang="en-US" altLang="zh-CN" sz="1600" dirty="0">
                <a:latin typeface="+mn-ea"/>
              </a:rPr>
              <a:t>,</a:t>
            </a:r>
            <a:r>
              <a:rPr lang="zh-CN" altLang="en-US" sz="1600" dirty="0">
                <a:latin typeface="+mn-ea"/>
              </a:rPr>
              <a:t>副高职称</a:t>
            </a:r>
            <a:r>
              <a:rPr lang="en-US" altLang="zh-CN" sz="1600" dirty="0">
                <a:latin typeface="+mn-ea"/>
              </a:rPr>
              <a:t>10</a:t>
            </a:r>
            <a:r>
              <a:rPr lang="zh-CN" altLang="en-US" sz="1600" dirty="0">
                <a:latin typeface="+mn-ea"/>
              </a:rPr>
              <a:t>人</a:t>
            </a:r>
            <a:r>
              <a:rPr lang="en-US" altLang="zh-CN" sz="1600" dirty="0">
                <a:latin typeface="+mn-ea"/>
              </a:rPr>
              <a:t>, </a:t>
            </a:r>
            <a:r>
              <a:rPr lang="zh-CN" altLang="en-US" sz="1600" dirty="0">
                <a:latin typeface="+mn-ea"/>
              </a:rPr>
              <a:t>高级职称占比</a:t>
            </a:r>
            <a:r>
              <a:rPr lang="en-US" altLang="zh-CN" sz="1600" dirty="0">
                <a:latin typeface="+mn-ea"/>
              </a:rPr>
              <a:t>47%</a:t>
            </a:r>
            <a:r>
              <a:rPr lang="zh-CN" altLang="en-US" sz="1600" dirty="0">
                <a:latin typeface="+mn-ea"/>
              </a:rPr>
              <a:t>。</a:t>
            </a:r>
          </a:p>
          <a:p>
            <a:r>
              <a:rPr lang="zh-CN" altLang="en-US" sz="1600" dirty="0">
                <a:latin typeface="+mn-ea"/>
              </a:rPr>
              <a:t>图书馆现由学府校区图书馆和南山校区图书馆组成</a:t>
            </a:r>
            <a:r>
              <a:rPr lang="en-US" altLang="zh-CN" sz="1600" dirty="0">
                <a:latin typeface="+mn-ea"/>
              </a:rPr>
              <a:t>,</a:t>
            </a:r>
            <a:r>
              <a:rPr lang="zh-CN" altLang="en-US" sz="1600" dirty="0">
                <a:latin typeface="+mn-ea"/>
              </a:rPr>
              <a:t>馆舍总面积</a:t>
            </a:r>
            <a:r>
              <a:rPr lang="en-US" altLang="zh-CN" sz="1600" dirty="0">
                <a:latin typeface="+mn-ea"/>
              </a:rPr>
              <a:t>25227.57</a:t>
            </a:r>
            <a:r>
              <a:rPr lang="zh-CN" altLang="en-US" sz="1600" dirty="0">
                <a:latin typeface="+mn-ea"/>
              </a:rPr>
              <a:t>平方米</a:t>
            </a:r>
            <a:r>
              <a:rPr lang="en-US" altLang="zh-CN" sz="1600" dirty="0">
                <a:latin typeface="+mn-ea"/>
              </a:rPr>
              <a:t>,</a:t>
            </a:r>
            <a:r>
              <a:rPr lang="zh-CN" altLang="en-US" sz="1600" dirty="0">
                <a:latin typeface="+mn-ea"/>
              </a:rPr>
              <a:t>拥有阅览座位</a:t>
            </a:r>
            <a:r>
              <a:rPr lang="en-US" altLang="zh-CN" sz="1600" dirty="0">
                <a:latin typeface="+mn-ea"/>
              </a:rPr>
              <a:t>2100</a:t>
            </a:r>
            <a:r>
              <a:rPr lang="zh-CN" altLang="en-US" sz="1600" dirty="0">
                <a:latin typeface="+mn-ea"/>
              </a:rPr>
              <a:t>多个</a:t>
            </a:r>
            <a:r>
              <a:rPr lang="en-US" altLang="zh-CN" sz="1600" dirty="0">
                <a:latin typeface="+mn-ea"/>
              </a:rPr>
              <a:t>,</a:t>
            </a:r>
            <a:r>
              <a:rPr lang="zh-CN" altLang="en-US" sz="1600" dirty="0">
                <a:latin typeface="+mn-ea"/>
              </a:rPr>
              <a:t>周开放时间达</a:t>
            </a:r>
            <a:r>
              <a:rPr lang="en-US" altLang="zh-CN" sz="1600" dirty="0">
                <a:latin typeface="+mn-ea"/>
              </a:rPr>
              <a:t>96</a:t>
            </a:r>
            <a:r>
              <a:rPr lang="zh-CN" altLang="en-US" sz="1600" dirty="0">
                <a:latin typeface="+mn-ea"/>
              </a:rPr>
              <a:t>小时以上。多年来</a:t>
            </a:r>
            <a:r>
              <a:rPr lang="en-US" altLang="zh-CN" sz="1600" dirty="0">
                <a:latin typeface="+mn-ea"/>
              </a:rPr>
              <a:t>,</a:t>
            </a:r>
            <a:r>
              <a:rPr lang="zh-CN" altLang="en-US" sz="1600" dirty="0">
                <a:latin typeface="+mn-ea"/>
              </a:rPr>
              <a:t>图书馆围绕学校办学总体目标</a:t>
            </a:r>
            <a:r>
              <a:rPr lang="en-US" altLang="zh-CN" sz="1600" dirty="0">
                <a:latin typeface="+mn-ea"/>
              </a:rPr>
              <a:t>,</a:t>
            </a:r>
            <a:r>
              <a:rPr lang="zh-CN" altLang="en-US" sz="1600" dirty="0">
                <a:latin typeface="+mn-ea"/>
              </a:rPr>
              <a:t>坚持以馆藏建设为核心</a:t>
            </a:r>
            <a:r>
              <a:rPr lang="en-US" altLang="zh-CN" sz="1600" dirty="0">
                <a:latin typeface="+mn-ea"/>
              </a:rPr>
              <a:t>,</a:t>
            </a:r>
            <a:r>
              <a:rPr lang="zh-CN" altLang="en-US" sz="1600" dirty="0">
                <a:latin typeface="+mn-ea"/>
              </a:rPr>
              <a:t>以满足读者需求为己任</a:t>
            </a:r>
            <a:r>
              <a:rPr lang="en-US" altLang="zh-CN" sz="1600" dirty="0">
                <a:latin typeface="+mn-ea"/>
              </a:rPr>
              <a:t>,</a:t>
            </a:r>
            <a:r>
              <a:rPr lang="zh-CN" altLang="en-US" sz="1600" dirty="0">
                <a:latin typeface="+mn-ea"/>
              </a:rPr>
              <a:t>以提高馆员素质为根本</a:t>
            </a:r>
            <a:r>
              <a:rPr lang="en-US" altLang="zh-CN" sz="1600" dirty="0">
                <a:latin typeface="+mn-ea"/>
              </a:rPr>
              <a:t>,</a:t>
            </a:r>
            <a:r>
              <a:rPr lang="zh-CN" altLang="en-US" sz="1600" dirty="0">
                <a:latin typeface="+mn-ea"/>
              </a:rPr>
              <a:t>以加强现代化管理为重点</a:t>
            </a:r>
            <a:r>
              <a:rPr lang="en-US" altLang="zh-CN" sz="1600" dirty="0">
                <a:latin typeface="+mn-ea"/>
              </a:rPr>
              <a:t>,</a:t>
            </a:r>
            <a:r>
              <a:rPr lang="zh-CN" altLang="en-US" sz="1600" dirty="0">
                <a:latin typeface="+mn-ea"/>
              </a:rPr>
              <a:t>积极开展各项工作</a:t>
            </a:r>
            <a:r>
              <a:rPr lang="en-US" altLang="zh-CN" sz="1600" dirty="0">
                <a:latin typeface="+mn-ea"/>
              </a:rPr>
              <a:t>,</a:t>
            </a:r>
            <a:r>
              <a:rPr lang="zh-CN" altLang="en-US" sz="1600" dirty="0">
                <a:latin typeface="+mn-ea"/>
              </a:rPr>
              <a:t>不断提高服务质量和管理水平</a:t>
            </a:r>
            <a:r>
              <a:rPr lang="en-US" altLang="zh-CN" sz="1600" dirty="0">
                <a:latin typeface="+mn-ea"/>
              </a:rPr>
              <a:t>,</a:t>
            </a:r>
            <a:r>
              <a:rPr lang="zh-CN" altLang="en-US" sz="1600" dirty="0">
                <a:latin typeface="+mn-ea"/>
              </a:rPr>
              <a:t>在学校教学和科研中发挥了重要作用。</a:t>
            </a:r>
          </a:p>
          <a:p>
            <a:r>
              <a:rPr lang="zh-CN" altLang="en-US" sz="1600" dirty="0">
                <a:latin typeface="+mn-ea"/>
              </a:rPr>
              <a:t>多年来</a:t>
            </a:r>
            <a:r>
              <a:rPr lang="en-US" altLang="zh-CN" sz="1600" dirty="0">
                <a:latin typeface="+mn-ea"/>
              </a:rPr>
              <a:t>,</a:t>
            </a:r>
            <a:r>
              <a:rPr lang="zh-CN" altLang="en-US" sz="1600" dirty="0">
                <a:latin typeface="+mn-ea"/>
              </a:rPr>
              <a:t>学校不断加强馆藏资源建设</a:t>
            </a:r>
            <a:r>
              <a:rPr lang="en-US" altLang="zh-CN" sz="1600" dirty="0">
                <a:latin typeface="+mn-ea"/>
              </a:rPr>
              <a:t>,</a:t>
            </a:r>
            <a:r>
              <a:rPr lang="zh-CN" altLang="en-US" sz="1600" dirty="0">
                <a:latin typeface="+mn-ea"/>
              </a:rPr>
              <a:t>截至</a:t>
            </a:r>
            <a:r>
              <a:rPr lang="en-US" altLang="zh-CN" sz="1600" dirty="0">
                <a:latin typeface="+mn-ea"/>
              </a:rPr>
              <a:t>2018</a:t>
            </a:r>
            <a:r>
              <a:rPr lang="zh-CN" altLang="en-US" sz="1600" dirty="0">
                <a:latin typeface="+mn-ea"/>
              </a:rPr>
              <a:t>年</a:t>
            </a:r>
            <a:r>
              <a:rPr lang="en-US" altLang="zh-CN" sz="1600" dirty="0">
                <a:latin typeface="+mn-ea"/>
              </a:rPr>
              <a:t>4</a:t>
            </a:r>
            <a:r>
              <a:rPr lang="zh-CN" altLang="en-US" sz="1600" dirty="0">
                <a:latin typeface="+mn-ea"/>
              </a:rPr>
              <a:t>月</a:t>
            </a:r>
            <a:r>
              <a:rPr lang="en-US" altLang="zh-CN" sz="1600" dirty="0">
                <a:latin typeface="+mn-ea"/>
              </a:rPr>
              <a:t>,</a:t>
            </a:r>
            <a:r>
              <a:rPr lang="zh-CN" altLang="en-US" sz="1600" dirty="0">
                <a:latin typeface="+mn-ea"/>
              </a:rPr>
              <a:t>图书馆现有纸质藏书</a:t>
            </a:r>
            <a:r>
              <a:rPr lang="en-US" altLang="zh-CN" sz="1600" dirty="0">
                <a:latin typeface="+mn-ea"/>
              </a:rPr>
              <a:t>105</a:t>
            </a:r>
            <a:r>
              <a:rPr lang="zh-CN" altLang="en-US" sz="1600" dirty="0">
                <a:latin typeface="+mn-ea"/>
              </a:rPr>
              <a:t>万余册</a:t>
            </a:r>
            <a:r>
              <a:rPr lang="en-US" altLang="zh-CN" sz="1600" dirty="0">
                <a:latin typeface="+mn-ea"/>
              </a:rPr>
              <a:t>,</a:t>
            </a:r>
            <a:r>
              <a:rPr lang="zh-CN" altLang="en-US" sz="1600" dirty="0">
                <a:latin typeface="+mn-ea"/>
              </a:rPr>
              <a:t>电子图书</a:t>
            </a:r>
            <a:r>
              <a:rPr lang="en-US" altLang="zh-CN" sz="1600" dirty="0">
                <a:latin typeface="+mn-ea"/>
              </a:rPr>
              <a:t>230</a:t>
            </a:r>
            <a:r>
              <a:rPr lang="zh-CN" altLang="en-US" sz="1600" dirty="0">
                <a:latin typeface="+mn-ea"/>
              </a:rPr>
              <a:t>万余册</a:t>
            </a:r>
            <a:r>
              <a:rPr lang="en-US" altLang="zh-CN" sz="1600" dirty="0">
                <a:latin typeface="+mn-ea"/>
              </a:rPr>
              <a:t>,</a:t>
            </a:r>
            <a:r>
              <a:rPr lang="zh-CN" altLang="en-US" sz="1600" dirty="0">
                <a:latin typeface="+mn-ea"/>
              </a:rPr>
              <a:t>期刊</a:t>
            </a:r>
            <a:r>
              <a:rPr lang="en-US" altLang="zh-CN" sz="1600" dirty="0">
                <a:latin typeface="+mn-ea"/>
              </a:rPr>
              <a:t>1100</a:t>
            </a:r>
            <a:r>
              <a:rPr lang="zh-CN" altLang="en-US" sz="1600" dirty="0">
                <a:latin typeface="+mn-ea"/>
              </a:rPr>
              <a:t>多种</a:t>
            </a:r>
            <a:r>
              <a:rPr lang="en-US" altLang="zh-CN" sz="1600" dirty="0">
                <a:latin typeface="+mn-ea"/>
              </a:rPr>
              <a:t>,</a:t>
            </a:r>
            <a:r>
              <a:rPr lang="zh-CN" altLang="en-US" sz="1600" dirty="0">
                <a:latin typeface="+mn-ea"/>
              </a:rPr>
              <a:t>报纸</a:t>
            </a:r>
            <a:r>
              <a:rPr lang="en-US" altLang="zh-CN" sz="1600" dirty="0">
                <a:latin typeface="+mn-ea"/>
              </a:rPr>
              <a:t>100</a:t>
            </a:r>
            <a:r>
              <a:rPr lang="zh-CN" altLang="en-US" sz="1600" dirty="0">
                <a:latin typeface="+mn-ea"/>
              </a:rPr>
              <a:t>余种</a:t>
            </a:r>
            <a:r>
              <a:rPr lang="en-US" altLang="zh-CN" sz="1600" dirty="0">
                <a:latin typeface="+mn-ea"/>
              </a:rPr>
              <a:t>,</a:t>
            </a:r>
            <a:r>
              <a:rPr lang="zh-CN" altLang="en-US" sz="1600" dirty="0">
                <a:latin typeface="+mn-ea"/>
              </a:rPr>
              <a:t>电子文献数据库</a:t>
            </a:r>
            <a:r>
              <a:rPr lang="en-US" altLang="zh-CN" sz="1600" dirty="0">
                <a:latin typeface="+mn-ea"/>
              </a:rPr>
              <a:t>60</a:t>
            </a:r>
            <a:r>
              <a:rPr lang="zh-CN" altLang="en-US" sz="1600" dirty="0">
                <a:latin typeface="+mn-ea"/>
              </a:rPr>
              <a:t>多个</a:t>
            </a:r>
            <a:r>
              <a:rPr lang="en-US" altLang="zh-CN" sz="1600" dirty="0">
                <a:latin typeface="+mn-ea"/>
              </a:rPr>
              <a:t>,</a:t>
            </a:r>
            <a:r>
              <a:rPr lang="zh-CN" altLang="en-US" sz="1600" dirty="0">
                <a:latin typeface="+mn-ea"/>
              </a:rPr>
              <a:t>基本形成了以纸质图书、期刊、报纸、学位论文、多媒体数据库、电子图书数据库、全文期刊数据库及题录数据库等相互协调、相互补充、协同服务的文献信息资源配置</a:t>
            </a:r>
            <a:r>
              <a:rPr lang="en-US" altLang="zh-CN" sz="1600" dirty="0">
                <a:latin typeface="+mn-ea"/>
              </a:rPr>
              <a:t>,</a:t>
            </a:r>
            <a:r>
              <a:rPr lang="zh-CN" altLang="en-US" sz="1600" dirty="0">
                <a:latin typeface="+mn-ea"/>
              </a:rPr>
              <a:t>加上超星移动图书馆和歌德电子图书借阅机、各自主学习平台的多渠道服务功能</a:t>
            </a:r>
            <a:r>
              <a:rPr lang="en-US" altLang="zh-CN" sz="1600" dirty="0">
                <a:latin typeface="+mn-ea"/>
              </a:rPr>
              <a:t>,</a:t>
            </a:r>
            <a:r>
              <a:rPr lang="zh-CN" altLang="en-US" sz="1600" dirty="0">
                <a:latin typeface="+mn-ea"/>
              </a:rPr>
              <a:t>共同构成了图书馆的立体服务体系。</a:t>
            </a:r>
          </a:p>
          <a:p>
            <a:endParaRPr lang="zh-CN" altLang="en-US" dirty="0"/>
          </a:p>
        </p:txBody>
      </p:sp>
    </p:spTree>
    <p:extLst>
      <p:ext uri="{BB962C8B-B14F-4D97-AF65-F5344CB8AC3E}">
        <p14:creationId xmlns:p14="http://schemas.microsoft.com/office/powerpoint/2010/main" val="12980624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662</Words>
  <Application>Microsoft Office PowerPoint</Application>
  <PresentationFormat>全屏显示(16:9)</PresentationFormat>
  <Paragraphs>32</Paragraphs>
  <Slides>10</Slides>
  <Notes>0</Notes>
  <HiddenSlides>0</HiddenSlides>
  <MMClips>0</MMClips>
  <ScaleCrop>false</ScaleCrop>
  <HeadingPairs>
    <vt:vector size="4" baseType="variant">
      <vt:variant>
        <vt:lpstr>主题</vt:lpstr>
      </vt:variant>
      <vt:variant>
        <vt:i4>1</vt:i4>
      </vt:variant>
      <vt:variant>
        <vt:lpstr>幻灯片标题</vt:lpstr>
      </vt:variant>
      <vt:variant>
        <vt:i4>10</vt:i4>
      </vt:variant>
    </vt:vector>
  </HeadingPairs>
  <TitlesOfParts>
    <vt:vector size="11" baseType="lpstr">
      <vt:lpstr>Office 主题</vt:lpstr>
      <vt:lpstr>PowerPoint 演示文稿</vt:lpstr>
      <vt:lpstr>专业设置及往年录取信息</vt:lpstr>
      <vt:lpstr>地理位置</vt:lpstr>
      <vt:lpstr>住宿</vt:lpstr>
      <vt:lpstr>食堂</vt:lpstr>
      <vt:lpstr>交通条件</vt:lpstr>
      <vt:lpstr>校园风光</vt:lpstr>
      <vt:lpstr>奖学金及助学金</vt:lpstr>
      <vt:lpstr>图书馆</vt:lpstr>
      <vt:lpstr>办学条件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19</cp:revision>
  <dcterms:created xsi:type="dcterms:W3CDTF">2018-01-04T07:52:25Z</dcterms:created>
  <dcterms:modified xsi:type="dcterms:W3CDTF">2018-09-29T18:27:54Z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